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42"/>
  </p:notesMasterIdLst>
  <p:sldIdLst>
    <p:sldId id="290" r:id="rId6"/>
    <p:sldId id="293" r:id="rId7"/>
    <p:sldId id="295" r:id="rId8"/>
    <p:sldId id="318" r:id="rId9"/>
    <p:sldId id="301" r:id="rId10"/>
    <p:sldId id="302" r:id="rId11"/>
    <p:sldId id="308" r:id="rId12"/>
    <p:sldId id="310" r:id="rId13"/>
    <p:sldId id="298" r:id="rId14"/>
    <p:sldId id="315" r:id="rId15"/>
    <p:sldId id="314" r:id="rId16"/>
    <p:sldId id="316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1" r:id="rId32"/>
    <p:sldId id="352" r:id="rId33"/>
    <p:sldId id="330" r:id="rId34"/>
    <p:sldId id="325" r:id="rId35"/>
    <p:sldId id="326" r:id="rId36"/>
    <p:sldId id="329" r:id="rId37"/>
    <p:sldId id="328" r:id="rId38"/>
    <p:sldId id="327" r:id="rId39"/>
    <p:sldId id="331" r:id="rId40"/>
    <p:sldId id="31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715" autoAdjust="0"/>
  </p:normalViewPr>
  <p:slideViewPr>
    <p:cSldViewPr>
      <p:cViewPr varScale="1">
        <p:scale>
          <a:sx n="73" d="100"/>
          <a:sy n="73" d="100"/>
        </p:scale>
        <p:origin x="9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AEC9-4753-44AC-A24F-1563BCC2D867}" type="datetimeFigureOut">
              <a:rPr lang="nl-NL" smtClean="0"/>
              <a:pPr/>
              <a:t>13-12-2019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1526-150B-4DDD-BFA7-8B8764D6896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61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https://www.youtube.com/watch?v=JopB9M_AUKI </a:t>
            </a:r>
          </a:p>
          <a:p>
            <a:r>
              <a:rPr lang="nl-NL" dirty="0" smtClean="0"/>
              <a:t>https://www.youtube.com/watch?v=M_S-ojGgklA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1526-150B-4DDD-BFA7-8B8764D6896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95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https://www.starten.nl/blogs/geen-inkomstenbelasting-tot-een-winst-van-23495-bij-een-eenmanszaak/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71526-150B-4DDD-BFA7-8B8764D6896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57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AEA43-4534-4849-A465-B5F87D7A7289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D18AD-EF70-4271-B56D-D3FBFB1B6E5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55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D5077-510D-49CE-AFB3-2FDE3F363BDE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0FB51-0DBD-4100-ABA7-7B0D3ECF2CA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39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6A067-B034-45E1-A2E0-73420E27313B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ACB98-91AF-4E9E-B62D-EAB35BE908C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91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1"/>
            <a:ext cx="12282309" cy="6874074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658985" y="481014"/>
            <a:ext cx="9954684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sz="3200" dirty="0" smtClean="0">
                <a:solidFill>
                  <a:srgbClr val="4CD4A5"/>
                </a:solidFill>
              </a:rPr>
              <a:t>BEDRIJFSECONOMIE</a:t>
            </a:r>
          </a:p>
          <a:p>
            <a:pPr>
              <a:spcBef>
                <a:spcPct val="0"/>
              </a:spcBef>
              <a:defRPr/>
            </a:pPr>
            <a:r>
              <a:rPr lang="nl-NL" sz="2400" b="0" dirty="0">
                <a:solidFill>
                  <a:schemeClr val="bg1"/>
                </a:solidFill>
              </a:rPr>
              <a:t>h</a:t>
            </a:r>
            <a:r>
              <a:rPr lang="nl-NL" sz="2400" b="0" dirty="0" smtClean="0">
                <a:solidFill>
                  <a:schemeClr val="bg1"/>
                </a:solidFill>
              </a:rPr>
              <a:t>avo / vwo</a:t>
            </a:r>
            <a:endParaRPr lang="nl-NL" sz="2400" dirty="0" smtClean="0">
              <a:solidFill>
                <a:schemeClr val="bg1"/>
              </a:solidFill>
            </a:endParaRPr>
          </a:p>
        </p:txBody>
      </p:sp>
      <p:pic>
        <p:nvPicPr>
          <p:cNvPr id="2" name="Afbeelding 1" descr="Cumulus co logo - op blauw - v01 2015060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8" y="5240866"/>
            <a:ext cx="3386667" cy="1270000"/>
          </a:xfrm>
          <a:prstGeom prst="rect">
            <a:avLst/>
          </a:prstGeom>
        </p:spPr>
      </p:pic>
      <p:pic>
        <p:nvPicPr>
          <p:cNvPr id="3" name="Afbeelding 2" descr="ppt-Icoon-bedrijfseco-eenmanszaak-transpara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84" y="2224881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60917" y="1600338"/>
            <a:ext cx="11021483" cy="4525963"/>
          </a:xfrm>
        </p:spPr>
        <p:txBody>
          <a:bodyPr>
            <a:normAutofit/>
          </a:bodyPr>
          <a:lstStyle>
            <a:lvl1pPr marL="263525" indent="-263525">
              <a:defRPr sz="1600">
                <a:solidFill>
                  <a:srgbClr val="242F27"/>
                </a:solidFill>
                <a:latin typeface="Arial"/>
                <a:cs typeface="Arial"/>
              </a:defRPr>
            </a:lvl1pPr>
            <a:lvl2pPr marL="627063" indent="-263525">
              <a:defRPr sz="1600">
                <a:solidFill>
                  <a:srgbClr val="1B223F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242F27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F27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F2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476610" y="6488311"/>
            <a:ext cx="3657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solidFill>
                  <a:srgbClr val="FFFFFF"/>
                </a:solidFill>
              </a:rPr>
              <a:t>www.cumulus.co</a:t>
            </a:r>
            <a:endParaRPr lang="nl-NL" sz="1000" dirty="0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-20788" y="0"/>
            <a:ext cx="12282309" cy="1188000"/>
          </a:xfrm>
          <a:prstGeom prst="rect">
            <a:avLst/>
          </a:prstGeom>
          <a:solidFill>
            <a:srgbClr val="1B22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9850" y="164011"/>
            <a:ext cx="11306857" cy="896542"/>
          </a:xfrm>
        </p:spPr>
        <p:txBody>
          <a:bodyPr anchor="t" anchorCtr="0">
            <a:noAutofit/>
          </a:bodyPr>
          <a:lstStyle>
            <a:lvl1pPr algn="l">
              <a:defRPr sz="2600" b="1" spc="0">
                <a:solidFill>
                  <a:srgbClr val="4CD4A5"/>
                </a:solidFill>
                <a:latin typeface="Arial"/>
                <a:cs typeface="Arial"/>
              </a:defRPr>
            </a:lvl1pPr>
          </a:lstStyle>
          <a:p>
            <a: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  <a:t>TITEL</a:t>
            </a:r>
            <a:br>
              <a:rPr lang="nl-NL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nl-NL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Ondertitel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17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3273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54377-1A5E-4323-B4FC-F7E9C89DDFDB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6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F09B6-3BA4-4336-9BCC-6CE8CED1C5CD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66A92-602B-4835-B029-CE8ACDD3B49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09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C9778-45AF-4691-88A4-4F66F3D59496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56089-93F2-4EB0-99B3-2AFF44F6A76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6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C357-D8EC-4616-A784-5088639C6F29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BD060-EBFA-4DE0-B0B1-C8082FE6C53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66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204D4-96AD-4C48-88D6-D3470E841DC3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45205-A21E-4753-AA25-A2B6119A464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70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49CDC-4EAE-4A47-9D96-D5CB14858DCD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41FA-B377-4203-BA02-411903DD68D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8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54377-1A5E-4323-B4FC-F7E9C89DDFDB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72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C857C-3164-4992-83F5-025E97BB4C2D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332A1-E835-4AF8-A33F-9B4F9ED519B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70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E1C59-C2A9-49A8-B955-D373058152CA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B52A-6A39-453E-8C31-29C952D9884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3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6A52D9-4295-4AAD-A817-4ACD639C1825}" type="datetimeFigureOut">
              <a:rPr lang="nl-NL" smtClean="0"/>
              <a:pPr>
                <a:defRPr/>
              </a:pPr>
              <a:t>13-12-2019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CDDABF-EF26-47A3-9C9D-EA9196DF608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04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FB1DF11-B7BD-D24F-A20C-A80F95D654A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8805318" y="6396567"/>
            <a:ext cx="3002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>
                <a:solidFill>
                  <a:schemeClr val="bg1">
                    <a:lumMod val="85000"/>
                  </a:schemeClr>
                </a:solidFill>
              </a:rPr>
              <a:t>cumulus.co</a:t>
            </a:r>
            <a:endParaRPr lang="nl-NL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.nl/nl-NL/menu/themas/bevolking/cijfers/extra/piramide-fx.htm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.nl/nl-NL/menu/themas/bevolking/cijfers/extra/piramide-fx.htm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s.nl/nl-NL/menu/themas/bevolking/cijfers/extra/piramide-fx.htm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003771"/>
            <a:ext cx="3459598" cy="3854229"/>
          </a:xfrm>
          <a:prstGeom prst="rect">
            <a:avLst/>
          </a:prstGeom>
        </p:spPr>
      </p:pic>
      <p:sp>
        <p:nvSpPr>
          <p:cNvPr id="13313" name="Tekstvak 8"/>
          <p:cNvSpPr txBox="1">
            <a:spLocks noChangeArrowheads="1"/>
          </p:cNvSpPr>
          <p:nvPr/>
        </p:nvSpPr>
        <p:spPr bwMode="auto">
          <a:xfrm>
            <a:off x="0" y="11232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5400" dirty="0" smtClean="0">
                <a:solidFill>
                  <a:srgbClr val="C00000"/>
                </a:solidFill>
                <a:latin typeface="Calibri" pitchFamily="34" charset="0"/>
              </a:rPr>
              <a:t>Financiële planning</a:t>
            </a:r>
            <a:endParaRPr lang="nl-NL" sz="5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kstvak 5">
            <a:hlinkClick r:id="rId4" action="ppaction://hlinksldjump"/>
          </p:cNvPr>
          <p:cNvSpPr txBox="1"/>
          <p:nvPr/>
        </p:nvSpPr>
        <p:spPr>
          <a:xfrm>
            <a:off x="995993" y="1463676"/>
            <a:ext cx="359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Begrote </a:t>
            </a:r>
            <a:r>
              <a:rPr lang="nl-NL" sz="3200" dirty="0" smtClean="0"/>
              <a:t>beginbalans</a:t>
            </a:r>
            <a:endParaRPr lang="nl-NL" sz="3200" dirty="0"/>
          </a:p>
        </p:txBody>
      </p:sp>
      <p:sp>
        <p:nvSpPr>
          <p:cNvPr id="7" name="Tekstvak 6">
            <a:hlinkClick r:id="" action="ppaction://noaction"/>
          </p:cNvPr>
          <p:cNvSpPr txBox="1"/>
          <p:nvPr/>
        </p:nvSpPr>
        <p:spPr>
          <a:xfrm>
            <a:off x="995992" y="2327772"/>
            <a:ext cx="956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Resultatenbegroting </a:t>
            </a:r>
            <a:r>
              <a:rPr lang="nl-NL" sz="3200" dirty="0" smtClean="0"/>
              <a:t>en liquiditeitsbegroting</a:t>
            </a:r>
            <a:endParaRPr lang="nl-NL" sz="3200" dirty="0"/>
          </a:p>
        </p:txBody>
      </p:sp>
      <p:sp>
        <p:nvSpPr>
          <p:cNvPr id="5" name="Tekstvak 4">
            <a:hlinkClick r:id="" action="ppaction://noaction"/>
          </p:cNvPr>
          <p:cNvSpPr txBox="1"/>
          <p:nvPr/>
        </p:nvSpPr>
        <p:spPr>
          <a:xfrm>
            <a:off x="995992" y="318442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Begrote </a:t>
            </a:r>
            <a:r>
              <a:rPr lang="nl-NL" sz="3200" dirty="0" smtClean="0"/>
              <a:t>eindbalans</a:t>
            </a:r>
            <a:endParaRPr lang="nl-NL" sz="3200" dirty="0"/>
          </a:p>
        </p:txBody>
      </p:sp>
      <p:sp>
        <p:nvSpPr>
          <p:cNvPr id="8" name="Tekstvak 7">
            <a:hlinkClick r:id="" action="ppaction://noaction"/>
          </p:cNvPr>
          <p:cNvSpPr txBox="1"/>
          <p:nvPr/>
        </p:nvSpPr>
        <p:spPr>
          <a:xfrm>
            <a:off x="1021279" y="4041891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Niet-financiële </a:t>
            </a:r>
            <a:r>
              <a:rPr lang="nl-NL" sz="3200" dirty="0" smtClean="0"/>
              <a:t>informatie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hthoek 4"/>
          <p:cNvSpPr>
            <a:spLocks noChangeArrowheads="1"/>
          </p:cNvSpPr>
          <p:nvPr/>
        </p:nvSpPr>
        <p:spPr bwMode="auto">
          <a:xfrm>
            <a:off x="6028023" y="4959220"/>
            <a:ext cx="863998" cy="215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EV</a:t>
            </a:r>
          </a:p>
        </p:txBody>
      </p:sp>
      <p:sp>
        <p:nvSpPr>
          <p:cNvPr id="138" name="Rechthoek 4"/>
          <p:cNvSpPr>
            <a:spLocks noChangeArrowheads="1"/>
          </p:cNvSpPr>
          <p:nvPr/>
        </p:nvSpPr>
        <p:spPr bwMode="auto">
          <a:xfrm>
            <a:off x="5046955" y="5670427"/>
            <a:ext cx="863998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LA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10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BEGINBALANS NAAR EINDBALANS</a:t>
            </a:r>
            <a:br>
              <a:rPr lang="nl-NL" dirty="0" smtClean="0"/>
            </a:br>
            <a:r>
              <a:rPr lang="nl-NL" sz="2100" b="0" dirty="0">
                <a:solidFill>
                  <a:schemeClr val="bg1"/>
                </a:solidFill>
              </a:rPr>
              <a:t>Via ontvangsten/uitgaven en opbrengsten/kosten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4868742" y="1397793"/>
            <a:ext cx="2227383" cy="1934766"/>
            <a:chOff x="776654" y="1726143"/>
            <a:chExt cx="3443654" cy="2405593"/>
          </a:xfrm>
        </p:grpSpPr>
        <p:sp>
          <p:nvSpPr>
            <p:cNvPr id="6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2148950"/>
              <a:ext cx="3443654" cy="1982786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rgbClr val="A6A6A6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endParaRPr lang="nl-NL" sz="1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1726143"/>
              <a:ext cx="3443654" cy="4243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1B223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nl-NL" sz="1600" dirty="0">
                  <a:solidFill>
                    <a:srgbClr val="FFFFFF"/>
                  </a:solidFill>
                  <a:latin typeface="Arial"/>
                </a:rPr>
                <a:t>Beginbalans</a:t>
              </a:r>
            </a:p>
          </p:txBody>
        </p:sp>
      </p:grpSp>
      <p:cxnSp>
        <p:nvCxnSpPr>
          <p:cNvPr id="8" name="Rechte verbindingslijn 5"/>
          <p:cNvCxnSpPr>
            <a:cxnSpLocks noChangeShapeType="1"/>
          </p:cNvCxnSpPr>
          <p:nvPr/>
        </p:nvCxnSpPr>
        <p:spPr bwMode="auto">
          <a:xfrm flipV="1">
            <a:off x="5012376" y="2093389"/>
            <a:ext cx="1941542" cy="0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Rechte verbindingslijn 6"/>
          <p:cNvCxnSpPr>
            <a:cxnSpLocks noChangeShapeType="1"/>
          </p:cNvCxnSpPr>
          <p:nvPr/>
        </p:nvCxnSpPr>
        <p:spPr bwMode="auto">
          <a:xfrm rot="5400000">
            <a:off x="5469636" y="2597465"/>
            <a:ext cx="1010464" cy="2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ekstvak 8"/>
          <p:cNvSpPr txBox="1">
            <a:spLocks noChangeArrowheads="1"/>
          </p:cNvSpPr>
          <p:nvPr/>
        </p:nvSpPr>
        <p:spPr bwMode="auto">
          <a:xfrm>
            <a:off x="4929606" y="1858575"/>
            <a:ext cx="11015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Debet</a:t>
            </a:r>
          </a:p>
        </p:txBody>
      </p:sp>
      <p:sp>
        <p:nvSpPr>
          <p:cNvPr id="11" name="Tekstvak 9"/>
          <p:cNvSpPr txBox="1">
            <a:spLocks noChangeArrowheads="1"/>
          </p:cNvSpPr>
          <p:nvPr/>
        </p:nvSpPr>
        <p:spPr bwMode="auto">
          <a:xfrm>
            <a:off x="6524703" y="1858575"/>
            <a:ext cx="558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Credit</a:t>
            </a:r>
          </a:p>
        </p:txBody>
      </p:sp>
      <p:sp>
        <p:nvSpPr>
          <p:cNvPr id="12" name="Rechthoek 4"/>
          <p:cNvSpPr>
            <a:spLocks noChangeArrowheads="1"/>
          </p:cNvSpPr>
          <p:nvPr/>
        </p:nvSpPr>
        <p:spPr bwMode="auto">
          <a:xfrm>
            <a:off x="5057476" y="2136466"/>
            <a:ext cx="863998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r>
              <a:rPr lang="nl-NL" sz="1000" dirty="0">
                <a:solidFill>
                  <a:srgbClr val="FFFFFF"/>
                </a:solidFill>
                <a:latin typeface="Arial"/>
              </a:rPr>
              <a:t>VA</a:t>
            </a:r>
          </a:p>
        </p:txBody>
      </p:sp>
      <p:sp>
        <p:nvSpPr>
          <p:cNvPr id="13" name="Rechthoek 4"/>
          <p:cNvSpPr>
            <a:spLocks noChangeArrowheads="1"/>
          </p:cNvSpPr>
          <p:nvPr/>
        </p:nvSpPr>
        <p:spPr bwMode="auto">
          <a:xfrm>
            <a:off x="5057479" y="2494209"/>
            <a:ext cx="863998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VLA</a:t>
            </a:r>
          </a:p>
        </p:txBody>
      </p:sp>
      <p:sp>
        <p:nvSpPr>
          <p:cNvPr id="14" name="Rechthoek 4"/>
          <p:cNvSpPr>
            <a:spLocks noChangeArrowheads="1"/>
          </p:cNvSpPr>
          <p:nvPr/>
        </p:nvSpPr>
        <p:spPr bwMode="auto">
          <a:xfrm>
            <a:off x="5062753" y="2847673"/>
            <a:ext cx="863998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LA</a:t>
            </a:r>
          </a:p>
        </p:txBody>
      </p:sp>
      <p:sp>
        <p:nvSpPr>
          <p:cNvPr id="15" name="Rechthoek 4"/>
          <p:cNvSpPr>
            <a:spLocks noChangeArrowheads="1"/>
          </p:cNvSpPr>
          <p:nvPr/>
        </p:nvSpPr>
        <p:spPr bwMode="auto">
          <a:xfrm>
            <a:off x="6043821" y="2136466"/>
            <a:ext cx="863998" cy="215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EV</a:t>
            </a:r>
          </a:p>
        </p:txBody>
      </p:sp>
      <p:sp>
        <p:nvSpPr>
          <p:cNvPr id="16" name="Rechthoek 4"/>
          <p:cNvSpPr>
            <a:spLocks noChangeArrowheads="1"/>
          </p:cNvSpPr>
          <p:nvPr/>
        </p:nvSpPr>
        <p:spPr bwMode="auto">
          <a:xfrm>
            <a:off x="6043821" y="2494209"/>
            <a:ext cx="863998" cy="215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LVV</a:t>
            </a:r>
          </a:p>
        </p:txBody>
      </p:sp>
      <p:sp>
        <p:nvSpPr>
          <p:cNvPr id="17" name="Rechthoek 4"/>
          <p:cNvSpPr>
            <a:spLocks noChangeArrowheads="1"/>
          </p:cNvSpPr>
          <p:nvPr/>
        </p:nvSpPr>
        <p:spPr bwMode="auto">
          <a:xfrm>
            <a:off x="6043821" y="2847673"/>
            <a:ext cx="863998" cy="215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KVV</a:t>
            </a:r>
          </a:p>
        </p:txBody>
      </p:sp>
      <p:sp>
        <p:nvSpPr>
          <p:cNvPr id="18" name="Tekstvak 9"/>
          <p:cNvSpPr txBox="1">
            <a:spLocks noChangeArrowheads="1"/>
          </p:cNvSpPr>
          <p:nvPr/>
        </p:nvSpPr>
        <p:spPr bwMode="auto">
          <a:xfrm>
            <a:off x="5521234" y="1854472"/>
            <a:ext cx="9082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NL" sz="1000" b="0" dirty="0">
                <a:solidFill>
                  <a:srgbClr val="1B223F"/>
                </a:solidFill>
              </a:rPr>
              <a:t>1 jan 2020</a:t>
            </a:r>
          </a:p>
        </p:txBody>
      </p:sp>
      <p:grpSp>
        <p:nvGrpSpPr>
          <p:cNvPr id="19" name="Groeperen 18"/>
          <p:cNvGrpSpPr/>
          <p:nvPr/>
        </p:nvGrpSpPr>
        <p:grpSpPr>
          <a:xfrm>
            <a:off x="4868742" y="4215209"/>
            <a:ext cx="2227383" cy="1934766"/>
            <a:chOff x="776654" y="1726143"/>
            <a:chExt cx="3443654" cy="2405593"/>
          </a:xfrm>
        </p:grpSpPr>
        <p:sp>
          <p:nvSpPr>
            <p:cNvPr id="20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2148950"/>
              <a:ext cx="3443654" cy="1982786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A6A6A6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endParaRPr lang="nl-NL" sz="1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1726143"/>
              <a:ext cx="3443654" cy="4243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1B223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nl-NL" sz="1600" dirty="0">
                  <a:solidFill>
                    <a:srgbClr val="FFFFFF"/>
                  </a:solidFill>
                  <a:latin typeface="Arial"/>
                </a:rPr>
                <a:t>Eindbalans</a:t>
              </a:r>
            </a:p>
          </p:txBody>
        </p:sp>
      </p:grpSp>
      <p:cxnSp>
        <p:nvCxnSpPr>
          <p:cNvPr id="22" name="Rechte verbindingslijn 5"/>
          <p:cNvCxnSpPr>
            <a:cxnSpLocks noChangeShapeType="1"/>
          </p:cNvCxnSpPr>
          <p:nvPr/>
        </p:nvCxnSpPr>
        <p:spPr bwMode="auto">
          <a:xfrm flipV="1">
            <a:off x="5001330" y="4904583"/>
            <a:ext cx="1941542" cy="0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Rechte verbindingslijn 6"/>
          <p:cNvCxnSpPr>
            <a:cxnSpLocks noChangeShapeType="1"/>
          </p:cNvCxnSpPr>
          <p:nvPr/>
        </p:nvCxnSpPr>
        <p:spPr bwMode="auto">
          <a:xfrm rot="5400000">
            <a:off x="5458590" y="5408659"/>
            <a:ext cx="1010464" cy="2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Tekstvak 8"/>
          <p:cNvSpPr txBox="1">
            <a:spLocks noChangeArrowheads="1"/>
          </p:cNvSpPr>
          <p:nvPr/>
        </p:nvSpPr>
        <p:spPr bwMode="auto">
          <a:xfrm>
            <a:off x="4918560" y="4669769"/>
            <a:ext cx="11015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Debet</a:t>
            </a:r>
          </a:p>
        </p:txBody>
      </p:sp>
      <p:sp>
        <p:nvSpPr>
          <p:cNvPr id="25" name="Tekstvak 9"/>
          <p:cNvSpPr txBox="1">
            <a:spLocks noChangeArrowheads="1"/>
          </p:cNvSpPr>
          <p:nvPr/>
        </p:nvSpPr>
        <p:spPr bwMode="auto">
          <a:xfrm>
            <a:off x="6513657" y="4669769"/>
            <a:ext cx="558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Credit</a:t>
            </a:r>
          </a:p>
        </p:txBody>
      </p:sp>
      <p:sp>
        <p:nvSpPr>
          <p:cNvPr id="26" name="Rechthoek 4"/>
          <p:cNvSpPr>
            <a:spLocks noChangeArrowheads="1"/>
          </p:cNvSpPr>
          <p:nvPr/>
        </p:nvSpPr>
        <p:spPr bwMode="auto">
          <a:xfrm>
            <a:off x="5046430" y="4947660"/>
            <a:ext cx="863998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r>
              <a:rPr lang="nl-NL" sz="1000" dirty="0">
                <a:solidFill>
                  <a:srgbClr val="FFFFFF"/>
                </a:solidFill>
                <a:latin typeface="Arial"/>
              </a:rPr>
              <a:t>VA</a:t>
            </a:r>
          </a:p>
        </p:txBody>
      </p:sp>
      <p:sp>
        <p:nvSpPr>
          <p:cNvPr id="27" name="Rechthoek 4"/>
          <p:cNvSpPr>
            <a:spLocks noChangeArrowheads="1"/>
          </p:cNvSpPr>
          <p:nvPr/>
        </p:nvSpPr>
        <p:spPr bwMode="auto">
          <a:xfrm>
            <a:off x="5046433" y="5305403"/>
            <a:ext cx="863998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VLA</a:t>
            </a:r>
          </a:p>
        </p:txBody>
      </p:sp>
      <p:sp>
        <p:nvSpPr>
          <p:cNvPr id="28" name="Rechthoek 4"/>
          <p:cNvSpPr>
            <a:spLocks noChangeArrowheads="1"/>
          </p:cNvSpPr>
          <p:nvPr/>
        </p:nvSpPr>
        <p:spPr bwMode="auto">
          <a:xfrm>
            <a:off x="5051707" y="5658867"/>
            <a:ext cx="863998" cy="215997"/>
          </a:xfrm>
          <a:prstGeom prst="rect">
            <a:avLst/>
          </a:prstGeom>
          <a:solidFill>
            <a:srgbClr val="CD4B89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LA</a:t>
            </a:r>
          </a:p>
        </p:txBody>
      </p:sp>
      <p:sp>
        <p:nvSpPr>
          <p:cNvPr id="29" name="Rechthoek 4"/>
          <p:cNvSpPr>
            <a:spLocks noChangeArrowheads="1"/>
          </p:cNvSpPr>
          <p:nvPr/>
        </p:nvSpPr>
        <p:spPr bwMode="auto">
          <a:xfrm>
            <a:off x="6032775" y="4947660"/>
            <a:ext cx="863998" cy="215997"/>
          </a:xfrm>
          <a:prstGeom prst="rect">
            <a:avLst/>
          </a:prstGeom>
          <a:solidFill>
            <a:srgbClr val="CD4B89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EV</a:t>
            </a:r>
          </a:p>
        </p:txBody>
      </p:sp>
      <p:sp>
        <p:nvSpPr>
          <p:cNvPr id="30" name="Rechthoek 4"/>
          <p:cNvSpPr>
            <a:spLocks noChangeArrowheads="1"/>
          </p:cNvSpPr>
          <p:nvPr/>
        </p:nvSpPr>
        <p:spPr bwMode="auto">
          <a:xfrm>
            <a:off x="6032775" y="5305403"/>
            <a:ext cx="863998" cy="215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LVV</a:t>
            </a:r>
          </a:p>
        </p:txBody>
      </p:sp>
      <p:sp>
        <p:nvSpPr>
          <p:cNvPr id="31" name="Rechthoek 4"/>
          <p:cNvSpPr>
            <a:spLocks noChangeArrowheads="1"/>
          </p:cNvSpPr>
          <p:nvPr/>
        </p:nvSpPr>
        <p:spPr bwMode="auto">
          <a:xfrm>
            <a:off x="6032775" y="5658867"/>
            <a:ext cx="863998" cy="215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000" dirty="0">
                <a:solidFill>
                  <a:srgbClr val="FFFFFF"/>
                </a:solidFill>
                <a:latin typeface="Arial"/>
              </a:rPr>
              <a:t>KVV</a:t>
            </a:r>
          </a:p>
        </p:txBody>
      </p:sp>
      <p:sp>
        <p:nvSpPr>
          <p:cNvPr id="32" name="Tekstvak 9"/>
          <p:cNvSpPr txBox="1">
            <a:spLocks noChangeArrowheads="1"/>
          </p:cNvSpPr>
          <p:nvPr/>
        </p:nvSpPr>
        <p:spPr bwMode="auto">
          <a:xfrm>
            <a:off x="5430813" y="4665666"/>
            <a:ext cx="1062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NL" sz="1000" b="0" dirty="0">
                <a:solidFill>
                  <a:srgbClr val="1B223F"/>
                </a:solidFill>
              </a:rPr>
              <a:t>31 dec 2020</a:t>
            </a:r>
          </a:p>
        </p:txBody>
      </p:sp>
      <p:grpSp>
        <p:nvGrpSpPr>
          <p:cNvPr id="82" name="Groeperen 81"/>
          <p:cNvGrpSpPr/>
          <p:nvPr/>
        </p:nvGrpSpPr>
        <p:grpSpPr>
          <a:xfrm>
            <a:off x="7624642" y="2540434"/>
            <a:ext cx="2227383" cy="1934766"/>
            <a:chOff x="776654" y="1726143"/>
            <a:chExt cx="3443654" cy="2405593"/>
          </a:xfrm>
        </p:grpSpPr>
        <p:sp>
          <p:nvSpPr>
            <p:cNvPr id="83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2148950"/>
              <a:ext cx="3443654" cy="1982786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A6A6A6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endParaRPr lang="nl-NL" sz="1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1726143"/>
              <a:ext cx="3443654" cy="4243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1B223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nl-NL" sz="1600" dirty="0">
                  <a:solidFill>
                    <a:srgbClr val="FFFFFF"/>
                  </a:solidFill>
                  <a:latin typeface="Arial"/>
                </a:rPr>
                <a:t>Resultatenbegroting</a:t>
              </a:r>
            </a:p>
          </p:txBody>
        </p:sp>
      </p:grpSp>
      <p:sp>
        <p:nvSpPr>
          <p:cNvPr id="85" name="Rechthoek 4"/>
          <p:cNvSpPr>
            <a:spLocks noChangeArrowheads="1"/>
          </p:cNvSpPr>
          <p:nvPr/>
        </p:nvSpPr>
        <p:spPr bwMode="auto">
          <a:xfrm>
            <a:off x="8018233" y="3367013"/>
            <a:ext cx="852855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r>
              <a:rPr lang="nl-NL" sz="1000" dirty="0">
                <a:solidFill>
                  <a:srgbClr val="FFFFFF"/>
                </a:solidFill>
                <a:latin typeface="Arial"/>
              </a:rPr>
              <a:t>Opbrengst</a:t>
            </a:r>
          </a:p>
        </p:txBody>
      </p:sp>
      <p:sp>
        <p:nvSpPr>
          <p:cNvPr id="86" name="Rechthoek 4"/>
          <p:cNvSpPr>
            <a:spLocks noChangeArrowheads="1"/>
          </p:cNvSpPr>
          <p:nvPr/>
        </p:nvSpPr>
        <p:spPr bwMode="auto">
          <a:xfrm>
            <a:off x="8018233" y="3621186"/>
            <a:ext cx="852855" cy="215997"/>
          </a:xfrm>
          <a:prstGeom prst="rect">
            <a:avLst/>
          </a:prstGeom>
          <a:solidFill>
            <a:srgbClr val="358969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r"/>
            <a:r>
              <a:rPr lang="nl-NL" sz="1000" dirty="0">
                <a:solidFill>
                  <a:srgbClr val="FFFFFF"/>
                </a:solidFill>
                <a:latin typeface="Arial"/>
              </a:rPr>
              <a:t>Kosten</a:t>
            </a:r>
          </a:p>
        </p:txBody>
      </p:sp>
      <p:sp>
        <p:nvSpPr>
          <p:cNvPr id="87" name="Tekstvak 9"/>
          <p:cNvSpPr txBox="1">
            <a:spLocks noChangeArrowheads="1"/>
          </p:cNvSpPr>
          <p:nvPr/>
        </p:nvSpPr>
        <p:spPr bwMode="auto">
          <a:xfrm>
            <a:off x="7802725" y="3605311"/>
            <a:ext cx="323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r-IN" sz="1200" dirty="0">
                <a:solidFill>
                  <a:srgbClr val="1B223F"/>
                </a:solidFill>
              </a:rPr>
              <a:t>–</a:t>
            </a:r>
            <a:endParaRPr lang="nl-NL" sz="1200" dirty="0">
              <a:solidFill>
                <a:srgbClr val="1B223F"/>
              </a:solidFill>
            </a:endParaRPr>
          </a:p>
        </p:txBody>
      </p:sp>
      <p:cxnSp>
        <p:nvCxnSpPr>
          <p:cNvPr id="88" name="Rechte verbindingslijn 5"/>
          <p:cNvCxnSpPr>
            <a:cxnSpLocks noChangeShapeType="1"/>
          </p:cNvCxnSpPr>
          <p:nvPr/>
        </p:nvCxnSpPr>
        <p:spPr bwMode="auto">
          <a:xfrm flipV="1">
            <a:off x="8011441" y="3310855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9" name="Rechte verbindingslijn 5"/>
          <p:cNvCxnSpPr>
            <a:cxnSpLocks noChangeShapeType="1"/>
          </p:cNvCxnSpPr>
          <p:nvPr/>
        </p:nvCxnSpPr>
        <p:spPr bwMode="auto">
          <a:xfrm flipV="1">
            <a:off x="8011441" y="3091905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0" name="Rechte verbindingslijn 5"/>
          <p:cNvCxnSpPr>
            <a:cxnSpLocks noChangeShapeType="1"/>
          </p:cNvCxnSpPr>
          <p:nvPr/>
        </p:nvCxnSpPr>
        <p:spPr bwMode="auto">
          <a:xfrm flipV="1">
            <a:off x="8011441" y="3890971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1" name="Rechte verbindingslijn 5"/>
          <p:cNvCxnSpPr>
            <a:cxnSpLocks noChangeShapeType="1"/>
          </p:cNvCxnSpPr>
          <p:nvPr/>
        </p:nvCxnSpPr>
        <p:spPr bwMode="auto">
          <a:xfrm flipV="1">
            <a:off x="8011441" y="4249540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" name="Tekstvak 8"/>
          <p:cNvSpPr txBox="1">
            <a:spLocks noChangeArrowheads="1"/>
          </p:cNvSpPr>
          <p:nvPr/>
        </p:nvSpPr>
        <p:spPr bwMode="auto">
          <a:xfrm>
            <a:off x="7947942" y="3859483"/>
            <a:ext cx="863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Winst of verlies</a:t>
            </a:r>
          </a:p>
        </p:txBody>
      </p:sp>
      <p:sp>
        <p:nvSpPr>
          <p:cNvPr id="93" name="Tekstvak 8"/>
          <p:cNvSpPr txBox="1">
            <a:spLocks noChangeArrowheads="1"/>
          </p:cNvSpPr>
          <p:nvPr/>
        </p:nvSpPr>
        <p:spPr bwMode="auto">
          <a:xfrm>
            <a:off x="9033474" y="3068550"/>
            <a:ext cx="523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2020</a:t>
            </a:r>
          </a:p>
        </p:txBody>
      </p:sp>
      <p:grpSp>
        <p:nvGrpSpPr>
          <p:cNvPr id="115" name="Groeperen 114"/>
          <p:cNvGrpSpPr/>
          <p:nvPr/>
        </p:nvGrpSpPr>
        <p:grpSpPr>
          <a:xfrm>
            <a:off x="2060125" y="2540427"/>
            <a:ext cx="2227383" cy="1934766"/>
            <a:chOff x="776654" y="1726143"/>
            <a:chExt cx="3443654" cy="2405593"/>
          </a:xfrm>
        </p:grpSpPr>
        <p:sp>
          <p:nvSpPr>
            <p:cNvPr id="116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2148950"/>
              <a:ext cx="3443654" cy="1982786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rgbClr val="A6A6A6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endParaRPr lang="nl-NL" sz="16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Rectangle 16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76654" y="1726143"/>
              <a:ext cx="3443654" cy="4243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1B223F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spcBef>
                  <a:spcPct val="0"/>
                </a:spcBef>
              </a:pPr>
              <a:r>
                <a:rPr lang="nl-NL" sz="1600" dirty="0">
                  <a:solidFill>
                    <a:srgbClr val="FFFFFF"/>
                  </a:solidFill>
                  <a:latin typeface="Arial"/>
                </a:rPr>
                <a:t>Liquiditeitsbegroting</a:t>
              </a:r>
            </a:p>
          </p:txBody>
        </p:sp>
      </p:grpSp>
      <p:sp>
        <p:nvSpPr>
          <p:cNvPr id="118" name="Rechthoek 4"/>
          <p:cNvSpPr>
            <a:spLocks noChangeArrowheads="1"/>
          </p:cNvSpPr>
          <p:nvPr/>
        </p:nvSpPr>
        <p:spPr bwMode="auto">
          <a:xfrm>
            <a:off x="2453714" y="3367006"/>
            <a:ext cx="900000" cy="215997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r>
              <a:rPr lang="nl-NL" sz="1000" dirty="0">
                <a:solidFill>
                  <a:srgbClr val="FFFFFF"/>
                </a:solidFill>
                <a:latin typeface="Arial"/>
              </a:rPr>
              <a:t>Ontvangsten</a:t>
            </a:r>
          </a:p>
        </p:txBody>
      </p:sp>
      <p:sp>
        <p:nvSpPr>
          <p:cNvPr id="119" name="Rechthoek 4"/>
          <p:cNvSpPr>
            <a:spLocks noChangeArrowheads="1"/>
          </p:cNvSpPr>
          <p:nvPr/>
        </p:nvSpPr>
        <p:spPr bwMode="auto">
          <a:xfrm>
            <a:off x="2453714" y="3621179"/>
            <a:ext cx="900000" cy="215997"/>
          </a:xfrm>
          <a:prstGeom prst="rect">
            <a:avLst/>
          </a:prstGeom>
          <a:solidFill>
            <a:srgbClr val="358969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r"/>
            <a:r>
              <a:rPr lang="nl-NL" sz="1000" dirty="0">
                <a:solidFill>
                  <a:srgbClr val="FFFFFF"/>
                </a:solidFill>
                <a:latin typeface="Arial"/>
              </a:rPr>
              <a:t>Uitgaven</a:t>
            </a:r>
          </a:p>
        </p:txBody>
      </p:sp>
      <p:sp>
        <p:nvSpPr>
          <p:cNvPr id="120" name="Tekstvak 9"/>
          <p:cNvSpPr txBox="1">
            <a:spLocks noChangeArrowheads="1"/>
          </p:cNvSpPr>
          <p:nvPr/>
        </p:nvSpPr>
        <p:spPr bwMode="auto">
          <a:xfrm>
            <a:off x="2238208" y="3605304"/>
            <a:ext cx="323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r-IN" sz="1200" dirty="0">
                <a:solidFill>
                  <a:srgbClr val="1B223F"/>
                </a:solidFill>
              </a:rPr>
              <a:t>–</a:t>
            </a:r>
            <a:endParaRPr lang="nl-NL" sz="1200" dirty="0">
              <a:solidFill>
                <a:srgbClr val="1B223F"/>
              </a:solidFill>
            </a:endParaRPr>
          </a:p>
        </p:txBody>
      </p:sp>
      <p:cxnSp>
        <p:nvCxnSpPr>
          <p:cNvPr id="121" name="Rechte verbindingslijn 5"/>
          <p:cNvCxnSpPr>
            <a:cxnSpLocks noChangeShapeType="1"/>
          </p:cNvCxnSpPr>
          <p:nvPr/>
        </p:nvCxnSpPr>
        <p:spPr bwMode="auto">
          <a:xfrm flipV="1">
            <a:off x="2446924" y="3310848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2" name="Rechte verbindingslijn 5"/>
          <p:cNvCxnSpPr>
            <a:cxnSpLocks noChangeShapeType="1"/>
          </p:cNvCxnSpPr>
          <p:nvPr/>
        </p:nvCxnSpPr>
        <p:spPr bwMode="auto">
          <a:xfrm flipV="1">
            <a:off x="2446924" y="3091898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Rechte verbindingslijn 5"/>
          <p:cNvCxnSpPr>
            <a:cxnSpLocks noChangeShapeType="1"/>
          </p:cNvCxnSpPr>
          <p:nvPr/>
        </p:nvCxnSpPr>
        <p:spPr bwMode="auto">
          <a:xfrm flipV="1">
            <a:off x="2446924" y="3890964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4" name="Rechte verbindingslijn 5"/>
          <p:cNvCxnSpPr>
            <a:cxnSpLocks noChangeShapeType="1"/>
          </p:cNvCxnSpPr>
          <p:nvPr/>
        </p:nvCxnSpPr>
        <p:spPr bwMode="auto">
          <a:xfrm flipV="1">
            <a:off x="2446924" y="4249533"/>
            <a:ext cx="1547998" cy="0"/>
          </a:xfrm>
          <a:prstGeom prst="line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" name="Tekstvak 8"/>
          <p:cNvSpPr txBox="1">
            <a:spLocks noChangeArrowheads="1"/>
          </p:cNvSpPr>
          <p:nvPr/>
        </p:nvSpPr>
        <p:spPr bwMode="auto">
          <a:xfrm>
            <a:off x="2383425" y="3859476"/>
            <a:ext cx="977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Saldo liquide middelen</a:t>
            </a:r>
          </a:p>
        </p:txBody>
      </p:sp>
      <p:sp>
        <p:nvSpPr>
          <p:cNvPr id="126" name="Tekstvak 8"/>
          <p:cNvSpPr txBox="1">
            <a:spLocks noChangeArrowheads="1"/>
          </p:cNvSpPr>
          <p:nvPr/>
        </p:nvSpPr>
        <p:spPr bwMode="auto">
          <a:xfrm>
            <a:off x="3468957" y="3068543"/>
            <a:ext cx="5232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000" b="0" dirty="0">
                <a:solidFill>
                  <a:srgbClr val="1B223F"/>
                </a:solidFill>
              </a:rPr>
              <a:t>2020</a:t>
            </a:r>
          </a:p>
        </p:txBody>
      </p:sp>
      <p:sp>
        <p:nvSpPr>
          <p:cNvPr id="127" name="Rechthoek 4"/>
          <p:cNvSpPr>
            <a:spLocks noChangeArrowheads="1"/>
          </p:cNvSpPr>
          <p:nvPr/>
        </p:nvSpPr>
        <p:spPr bwMode="auto">
          <a:xfrm>
            <a:off x="3527841" y="3971183"/>
            <a:ext cx="390697" cy="191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endParaRPr lang="nl-NL" sz="1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Rechthoek 4"/>
          <p:cNvSpPr>
            <a:spLocks noChangeArrowheads="1"/>
          </p:cNvSpPr>
          <p:nvPr/>
        </p:nvSpPr>
        <p:spPr bwMode="auto">
          <a:xfrm>
            <a:off x="9131544" y="3971183"/>
            <a:ext cx="390697" cy="191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endParaRPr lang="nl-NL" sz="100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1" name="Gebogen verbindingslijn 105"/>
          <p:cNvCxnSpPr>
            <a:cxnSpLocks noChangeShapeType="1"/>
            <a:stCxn id="127" idx="2"/>
            <a:endCxn id="28" idx="1"/>
          </p:cNvCxnSpPr>
          <p:nvPr/>
        </p:nvCxnSpPr>
        <p:spPr bwMode="auto">
          <a:xfrm rot="16200000" flipH="1">
            <a:off x="3585147" y="4300305"/>
            <a:ext cx="1604602" cy="1328518"/>
          </a:xfrm>
          <a:prstGeom prst="bentConnector2">
            <a:avLst/>
          </a:prstGeom>
          <a:noFill/>
          <a:ln w="19050" cmpd="sng">
            <a:solidFill>
              <a:schemeClr val="tx2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5" name="Gebogen verbindingslijn 105"/>
          <p:cNvCxnSpPr>
            <a:cxnSpLocks noChangeShapeType="1"/>
            <a:stCxn id="128" idx="2"/>
            <a:endCxn id="29" idx="3"/>
          </p:cNvCxnSpPr>
          <p:nvPr/>
        </p:nvCxnSpPr>
        <p:spPr bwMode="auto">
          <a:xfrm rot="5400000">
            <a:off x="7665137" y="3393902"/>
            <a:ext cx="893395" cy="2430119"/>
          </a:xfrm>
          <a:prstGeom prst="bentConnector2">
            <a:avLst/>
          </a:prstGeom>
          <a:noFill/>
          <a:ln w="19050" cmpd="sng">
            <a:solidFill>
              <a:schemeClr val="tx2"/>
            </a:solidFill>
            <a:round/>
            <a:headEnd type="none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0" name="Gelijkbenige driehoek 139"/>
          <p:cNvSpPr>
            <a:spLocks noChangeAspect="1"/>
          </p:cNvSpPr>
          <p:nvPr/>
        </p:nvSpPr>
        <p:spPr>
          <a:xfrm rot="10800000">
            <a:off x="5798107" y="3658668"/>
            <a:ext cx="324436" cy="217706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2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85" grpId="0" animBg="1"/>
      <p:bldP spid="86" grpId="0" animBg="1"/>
      <p:bldP spid="87" grpId="0"/>
      <p:bldP spid="92" grpId="0"/>
      <p:bldP spid="93" grpId="0"/>
      <p:bldP spid="118" grpId="0" animBg="1"/>
      <p:bldP spid="119" grpId="0" animBg="1"/>
      <p:bldP spid="120" grpId="0"/>
      <p:bldP spid="125" grpId="0"/>
      <p:bldP spid="126" grpId="0"/>
      <p:bldP spid="127" grpId="0" animBg="1"/>
      <p:bldP spid="128" grpId="0" animBg="1"/>
      <p:bldP spid="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11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smtClean="0"/>
              <a:t>RESULTATENBEGROTING</a:t>
            </a:r>
            <a:br>
              <a:rPr lang="nl-NL" dirty="0" smtClean="0"/>
            </a:br>
            <a:r>
              <a:rPr lang="nl-NL" sz="2100" b="0" dirty="0">
                <a:solidFill>
                  <a:schemeClr val="bg1"/>
                </a:solidFill>
              </a:rPr>
              <a:t>Overzicht van alle verwachte opbrengsten en kosten in een periode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100395" y="2060439"/>
            <a:ext cx="3780356" cy="3003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nl-NL" sz="1500" dirty="0"/>
              <a:t>De resultatenbegroting is een overzicht van alle verwachte opbrengsten en kosten in een bepaalde periode (ook wel: exploitatiebegroting)</a:t>
            </a:r>
          </a:p>
          <a:p>
            <a:pPr marL="269875" indent="-269875"/>
            <a:r>
              <a:rPr lang="nl-NL" sz="1500" dirty="0"/>
              <a:t>Opbrengsten en kosten worden altijd </a:t>
            </a:r>
            <a:r>
              <a:rPr lang="nl-NL" sz="1500" b="1" dirty="0">
                <a:solidFill>
                  <a:srgbClr val="CD4B89"/>
                </a:solidFill>
              </a:rPr>
              <a:t>toegerekend aan een periode </a:t>
            </a:r>
            <a:r>
              <a:rPr lang="nl-NL" sz="1500" dirty="0"/>
              <a:t>(geld is niet per se ontvangen of uitgegeven)</a:t>
            </a:r>
          </a:p>
          <a:p>
            <a:pPr marL="269875" indent="-269875"/>
            <a:r>
              <a:rPr lang="nl-NL" sz="1500" dirty="0"/>
              <a:t>Het financieringsresultaat wordt vaak apart berekend</a:t>
            </a:r>
          </a:p>
          <a:p>
            <a:pPr marL="269875" indent="-269875"/>
            <a:r>
              <a:rPr lang="nl-NL" sz="1500" dirty="0"/>
              <a:t>Als een onderneming regelmatig het resultaat (winst / verlies) berekent, spreken we van permanentie</a:t>
            </a:r>
          </a:p>
          <a:p>
            <a:pPr marL="269875" indent="-269875"/>
            <a:endParaRPr lang="nl-NL" sz="1500" dirty="0"/>
          </a:p>
        </p:txBody>
      </p:sp>
      <p:sp>
        <p:nvSpPr>
          <p:cNvPr id="31" name="Gelijkbenige driehoek 30"/>
          <p:cNvSpPr>
            <a:spLocks/>
          </p:cNvSpPr>
          <p:nvPr/>
        </p:nvSpPr>
        <p:spPr>
          <a:xfrm rot="10800000">
            <a:off x="7862010" y="5101127"/>
            <a:ext cx="323494" cy="2159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ekstvak 13"/>
          <p:cNvSpPr txBox="1">
            <a:spLocks noChangeArrowheads="1"/>
          </p:cNvSpPr>
          <p:nvPr/>
        </p:nvSpPr>
        <p:spPr bwMode="auto">
          <a:xfrm>
            <a:off x="6544641" y="5932072"/>
            <a:ext cx="3304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400" b="0" dirty="0">
                <a:solidFill>
                  <a:srgbClr val="1B223F"/>
                </a:solidFill>
              </a:rPr>
              <a:t>Gebruiken bij opstellen eindbalans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592266" y="5461674"/>
            <a:ext cx="2881731" cy="473745"/>
          </a:xfrm>
          <a:prstGeom prst="rect">
            <a:avLst/>
          </a:prstGeom>
          <a:solidFill>
            <a:srgbClr val="358969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Verandering eigen vermogen</a:t>
            </a:r>
          </a:p>
        </p:txBody>
      </p:sp>
      <p:sp>
        <p:nvSpPr>
          <p:cNvPr id="26" name="Tekstvak 13"/>
          <p:cNvSpPr txBox="1">
            <a:spLocks noChangeArrowheads="1"/>
          </p:cNvSpPr>
          <p:nvPr/>
        </p:nvSpPr>
        <p:spPr bwMode="auto">
          <a:xfrm>
            <a:off x="2175435" y="1401848"/>
            <a:ext cx="33805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600" dirty="0">
                <a:solidFill>
                  <a:srgbClr val="1B223F"/>
                </a:solidFill>
              </a:rPr>
              <a:t>Resultatenbegroting</a:t>
            </a:r>
          </a:p>
          <a:p>
            <a:r>
              <a:rPr lang="nl-NL" sz="1600" b="0" dirty="0">
                <a:solidFill>
                  <a:srgbClr val="1B223F"/>
                </a:solidFill>
              </a:rPr>
              <a:t>Alle bedragen </a:t>
            </a:r>
            <a:r>
              <a:rPr lang="nl-NL" sz="1600" dirty="0">
                <a:solidFill>
                  <a:srgbClr val="CD4B89"/>
                </a:solidFill>
              </a:rPr>
              <a:t>exclusief btw</a:t>
            </a:r>
          </a:p>
        </p:txBody>
      </p:sp>
      <p:sp>
        <p:nvSpPr>
          <p:cNvPr id="30" name="Tekstvak 13"/>
          <p:cNvSpPr txBox="1">
            <a:spLocks noChangeArrowheads="1"/>
          </p:cNvSpPr>
          <p:nvPr/>
        </p:nvSpPr>
        <p:spPr bwMode="auto">
          <a:xfrm>
            <a:off x="6100395" y="1512973"/>
            <a:ext cx="32182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600" dirty="0">
                <a:solidFill>
                  <a:srgbClr val="1B223F"/>
                </a:solidFill>
              </a:rPr>
              <a:t>Opmerkingen</a:t>
            </a:r>
          </a:p>
        </p:txBody>
      </p:sp>
      <p:sp>
        <p:nvSpPr>
          <p:cNvPr id="22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2238737" y="2115053"/>
            <a:ext cx="3476263" cy="4281446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416671" y="2232730"/>
            <a:ext cx="2916000" cy="29490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1B223F"/>
                </a:solidFill>
                <a:latin typeface="Arial"/>
              </a:rPr>
              <a:t> Omzet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416671" y="2629255"/>
            <a:ext cx="2916000" cy="294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Inkoopwaarde van de omzet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2416671" y="3024948"/>
            <a:ext cx="2916000" cy="2949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Brutowinst</a:t>
            </a:r>
          </a:p>
        </p:txBody>
      </p:sp>
      <p:sp>
        <p:nvSpPr>
          <p:cNvPr id="35" name="Tekstvak 8"/>
          <p:cNvSpPr txBox="1">
            <a:spLocks noChangeArrowheads="1"/>
          </p:cNvSpPr>
          <p:nvPr/>
        </p:nvSpPr>
        <p:spPr bwMode="auto">
          <a:xfrm>
            <a:off x="5333801" y="2580384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cxnSp>
        <p:nvCxnSpPr>
          <p:cNvPr id="36" name="Rechte verbindingslijn 10"/>
          <p:cNvCxnSpPr>
            <a:cxnSpLocks noChangeShapeType="1"/>
          </p:cNvCxnSpPr>
          <p:nvPr/>
        </p:nvCxnSpPr>
        <p:spPr bwMode="auto">
          <a:xfrm>
            <a:off x="2416693" y="2974896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2416671" y="3421471"/>
            <a:ext cx="2916000" cy="29490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1B223F"/>
                </a:solidFill>
                <a:latin typeface="Arial"/>
              </a:rPr>
              <a:t> Afschrijvingskosten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2416671" y="3817996"/>
            <a:ext cx="2916000" cy="294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Alle overige kosten</a:t>
            </a:r>
          </a:p>
        </p:txBody>
      </p:sp>
      <p:sp>
        <p:nvSpPr>
          <p:cNvPr id="39" name="Tekstvak 8"/>
          <p:cNvSpPr txBox="1">
            <a:spLocks noChangeArrowheads="1"/>
          </p:cNvSpPr>
          <p:nvPr/>
        </p:nvSpPr>
        <p:spPr bwMode="auto">
          <a:xfrm>
            <a:off x="5333801" y="4580612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2416671" y="4213689"/>
            <a:ext cx="2916000" cy="294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Bedrijfsresultaat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2416671" y="4609382"/>
            <a:ext cx="2916000" cy="294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Financieringsresultaat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2416671" y="5208294"/>
            <a:ext cx="2916000" cy="2949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Resultaat voor winstbelasting</a:t>
            </a:r>
          </a:p>
        </p:txBody>
      </p:sp>
      <p:cxnSp>
        <p:nvCxnSpPr>
          <p:cNvPr id="44" name="Rechte verbindingslijn 10"/>
          <p:cNvCxnSpPr>
            <a:cxnSpLocks noChangeShapeType="1"/>
          </p:cNvCxnSpPr>
          <p:nvPr/>
        </p:nvCxnSpPr>
        <p:spPr bwMode="auto">
          <a:xfrm>
            <a:off x="2405017" y="5151008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45" name="Tijdelijke aanduiding voor inhoud 2"/>
          <p:cNvSpPr txBox="1">
            <a:spLocks/>
          </p:cNvSpPr>
          <p:nvPr/>
        </p:nvSpPr>
        <p:spPr>
          <a:xfrm>
            <a:off x="2373267" y="4884809"/>
            <a:ext cx="2833733" cy="323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(interestopbrengsten </a:t>
            </a:r>
            <a:r>
              <a:rPr lang="mr-IN" sz="1200" dirty="0"/>
              <a:t>–</a:t>
            </a:r>
            <a:r>
              <a:rPr lang="nl-NL" sz="1200" dirty="0"/>
              <a:t> interestkosten)</a:t>
            </a:r>
          </a:p>
        </p:txBody>
      </p:sp>
      <p:sp>
        <p:nvSpPr>
          <p:cNvPr id="46" name="Tekstvak 8"/>
          <p:cNvSpPr txBox="1">
            <a:spLocks noChangeArrowheads="1"/>
          </p:cNvSpPr>
          <p:nvPr/>
        </p:nvSpPr>
        <p:spPr bwMode="auto">
          <a:xfrm>
            <a:off x="5333801" y="3764132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cxnSp>
        <p:nvCxnSpPr>
          <p:cNvPr id="28" name="Rechte verbindingslijn 10"/>
          <p:cNvCxnSpPr>
            <a:cxnSpLocks noChangeShapeType="1"/>
          </p:cNvCxnSpPr>
          <p:nvPr/>
        </p:nvCxnSpPr>
        <p:spPr bwMode="auto">
          <a:xfrm>
            <a:off x="2405017" y="4159782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2416671" y="5574959"/>
            <a:ext cx="2916000" cy="2940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Winstbelasting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2416671" y="5970653"/>
            <a:ext cx="2916000" cy="294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Resultaat na winstbelasting</a:t>
            </a:r>
          </a:p>
        </p:txBody>
      </p:sp>
      <p:sp>
        <p:nvSpPr>
          <p:cNvPr id="65" name="Tekstvak 8"/>
          <p:cNvSpPr txBox="1">
            <a:spLocks noChangeArrowheads="1"/>
          </p:cNvSpPr>
          <p:nvPr/>
        </p:nvSpPr>
        <p:spPr bwMode="auto">
          <a:xfrm>
            <a:off x="5333801" y="5521096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cxnSp>
        <p:nvCxnSpPr>
          <p:cNvPr id="66" name="Rechte verbindingslijn 10"/>
          <p:cNvCxnSpPr>
            <a:cxnSpLocks noChangeShapeType="1"/>
          </p:cNvCxnSpPr>
          <p:nvPr/>
        </p:nvCxnSpPr>
        <p:spPr bwMode="auto">
          <a:xfrm>
            <a:off x="2405017" y="5916745"/>
            <a:ext cx="302400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6240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1" grpId="0" animBg="1"/>
      <p:bldP spid="33" grpId="0"/>
      <p:bldP spid="34" grpId="0" animBg="1"/>
      <p:bldP spid="30" grpId="0"/>
      <p:bldP spid="25" grpId="0" animBg="1"/>
      <p:bldP spid="27" grpId="0" animBg="1"/>
      <p:bldP spid="29" grpId="0" animBg="1"/>
      <p:bldP spid="35" grpId="0"/>
      <p:bldP spid="37" grpId="0" animBg="1"/>
      <p:bldP spid="38" grpId="0" animBg="1"/>
      <p:bldP spid="39" grpId="0"/>
      <p:bldP spid="40" grpId="0" animBg="1"/>
      <p:bldP spid="41" grpId="0" animBg="1"/>
      <p:bldP spid="43" grpId="0" animBg="1"/>
      <p:bldP spid="45" grpId="0"/>
      <p:bldP spid="46" grpId="0"/>
      <p:bldP spid="63" grpId="0" animBg="1"/>
      <p:bldP spid="64" grpId="0" animBg="1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6">
            <a:hlinkClick r:id="rId2"/>
          </p:cNvPr>
          <p:cNvSpPr>
            <a:spLocks noChangeArrowheads="1"/>
          </p:cNvSpPr>
          <p:nvPr/>
        </p:nvSpPr>
        <p:spPr bwMode="auto">
          <a:xfrm>
            <a:off x="2222863" y="2130928"/>
            <a:ext cx="3777955" cy="4209446"/>
          </a:xfrm>
          <a:prstGeom prst="rect">
            <a:avLst/>
          </a:prstGeom>
          <a:noFill/>
          <a:ln w="9525" cmpd="sng">
            <a:solidFill>
              <a:srgbClr val="A6A6A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spcBef>
                <a:spcPct val="0"/>
              </a:spcBef>
            </a:pPr>
            <a:endParaRPr lang="nl-NL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12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LIQUIDITEITSBEGROTING</a:t>
            </a:r>
            <a:br>
              <a:rPr lang="nl-NL" dirty="0" smtClean="0"/>
            </a:br>
            <a:r>
              <a:rPr lang="nl-NL" sz="2100" b="0" dirty="0">
                <a:solidFill>
                  <a:schemeClr val="bg1"/>
                </a:solidFill>
              </a:rPr>
              <a:t>Overzicht van alle verwachte ontvangsten en uitgaven in een periode</a:t>
            </a:r>
          </a:p>
        </p:txBody>
      </p:sp>
      <p:sp>
        <p:nvSpPr>
          <p:cNvPr id="12" name="Tekstvak 13"/>
          <p:cNvSpPr txBox="1">
            <a:spLocks noChangeArrowheads="1"/>
          </p:cNvSpPr>
          <p:nvPr/>
        </p:nvSpPr>
        <p:spPr bwMode="auto">
          <a:xfrm>
            <a:off x="6211520" y="1512973"/>
            <a:ext cx="32182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600" dirty="0">
                <a:solidFill>
                  <a:srgbClr val="1B223F"/>
                </a:solidFill>
              </a:rPr>
              <a:t>Opmerkingen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6211520" y="2139814"/>
            <a:ext cx="3636356" cy="3003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/>
            <a:r>
              <a:rPr lang="nl-NL" dirty="0"/>
              <a:t>De liquiditeitsbegroting is een overzicht van alle verwachte ontvangsten en uitgaven in een bepaalde periode</a:t>
            </a:r>
          </a:p>
          <a:p>
            <a:pPr marL="269875" indent="-269875"/>
            <a:r>
              <a:rPr lang="nl-NL" dirty="0"/>
              <a:t>Bij alle financiële feiten stel je de vraag</a:t>
            </a:r>
          </a:p>
          <a:p>
            <a:pPr marL="633413" lvl="1" indent="-269875"/>
            <a:r>
              <a:rPr lang="nl-NL" dirty="0"/>
              <a:t>Wordt er echt geld ontvangen of uitgegeven?</a:t>
            </a:r>
          </a:p>
          <a:p>
            <a:pPr marL="633413" lvl="1" indent="-269875"/>
            <a:r>
              <a:rPr lang="nl-NL" dirty="0"/>
              <a:t>Is er sprake van een verandering van kas of bank?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400798" y="2232724"/>
            <a:ext cx="3131999" cy="3405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1B223F"/>
                </a:solidFill>
                <a:latin typeface="Arial"/>
              </a:rPr>
              <a:t> Contante verkopen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400798" y="2690597"/>
            <a:ext cx="3131999" cy="3395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Ontvangsten van debiteuren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400798" y="3147510"/>
            <a:ext cx="3131999" cy="3405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Totale ontvangsten</a:t>
            </a:r>
          </a:p>
        </p:txBody>
      </p:sp>
      <p:sp>
        <p:nvSpPr>
          <p:cNvPr id="17" name="Tekstvak 8"/>
          <p:cNvSpPr txBox="1">
            <a:spLocks noChangeArrowheads="1"/>
          </p:cNvSpPr>
          <p:nvPr/>
        </p:nvSpPr>
        <p:spPr bwMode="auto">
          <a:xfrm>
            <a:off x="5508426" y="2665916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+</a:t>
            </a:r>
          </a:p>
        </p:txBody>
      </p:sp>
      <p:cxnSp>
        <p:nvCxnSpPr>
          <p:cNvPr id="18" name="Rechte verbindingslijn 10"/>
          <p:cNvCxnSpPr>
            <a:cxnSpLocks noChangeShapeType="1"/>
          </p:cNvCxnSpPr>
          <p:nvPr/>
        </p:nvCxnSpPr>
        <p:spPr bwMode="auto">
          <a:xfrm>
            <a:off x="2400821" y="3089715"/>
            <a:ext cx="3419997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400798" y="3605382"/>
            <a:ext cx="3131999" cy="3405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1B223F"/>
                </a:solidFill>
                <a:latin typeface="Arial"/>
              </a:rPr>
              <a:t> </a:t>
            </a:r>
            <a:r>
              <a:rPr lang="nl-NL" sz="1600">
                <a:solidFill>
                  <a:srgbClr val="1B223F"/>
                </a:solidFill>
                <a:latin typeface="Arial"/>
              </a:rPr>
              <a:t>Contante inkopen</a:t>
            </a:r>
            <a:endParaRPr lang="nl-NL" sz="1600" dirty="0">
              <a:solidFill>
                <a:srgbClr val="1B223F"/>
              </a:solidFill>
              <a:latin typeface="Arial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400798" y="4063255"/>
            <a:ext cx="3131999" cy="3395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Uitgaven aan crediteuren</a:t>
            </a:r>
          </a:p>
        </p:txBody>
      </p:sp>
      <p:sp>
        <p:nvSpPr>
          <p:cNvPr id="21" name="Tekstvak 8"/>
          <p:cNvSpPr txBox="1">
            <a:spLocks noChangeArrowheads="1"/>
          </p:cNvSpPr>
          <p:nvPr/>
        </p:nvSpPr>
        <p:spPr bwMode="auto">
          <a:xfrm>
            <a:off x="5524301" y="5388359"/>
            <a:ext cx="494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1B223F"/>
                </a:solidFill>
                <a:latin typeface="Arial"/>
              </a:rPr>
              <a:t>–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400798" y="4520168"/>
            <a:ext cx="3131999" cy="3395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Rente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400798" y="4977081"/>
            <a:ext cx="3131999" cy="3395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Aflossing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400798" y="5433994"/>
            <a:ext cx="3131999" cy="33957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nl-NL" sz="1600" dirty="0">
                <a:solidFill>
                  <a:srgbClr val="000000"/>
                </a:solidFill>
                <a:latin typeface="Arial"/>
              </a:rPr>
              <a:t> Alle overige uitgaven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400798" y="5890904"/>
            <a:ext cx="3131999" cy="3405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Saldo (ontvangsten </a:t>
            </a:r>
            <a:r>
              <a:rPr lang="mr-IN" sz="1600" dirty="0">
                <a:solidFill>
                  <a:srgbClr val="FFFFFF"/>
                </a:solidFill>
                <a:latin typeface="Arial"/>
              </a:rPr>
              <a:t>–</a:t>
            </a:r>
            <a:r>
              <a:rPr lang="nl-NL" sz="1600" dirty="0">
                <a:solidFill>
                  <a:srgbClr val="FFFFFF"/>
                </a:solidFill>
                <a:latin typeface="Arial"/>
              </a:rPr>
              <a:t> uitgaven)</a:t>
            </a:r>
          </a:p>
        </p:txBody>
      </p:sp>
      <p:cxnSp>
        <p:nvCxnSpPr>
          <p:cNvPr id="28" name="Rechte verbindingslijn 10"/>
          <p:cNvCxnSpPr>
            <a:cxnSpLocks noChangeShapeType="1"/>
          </p:cNvCxnSpPr>
          <p:nvPr/>
        </p:nvCxnSpPr>
        <p:spPr bwMode="auto">
          <a:xfrm>
            <a:off x="2389145" y="5824755"/>
            <a:ext cx="3419997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</p:cxnSp>
      <p:sp>
        <p:nvSpPr>
          <p:cNvPr id="29" name="Tekstvak 13"/>
          <p:cNvSpPr txBox="1">
            <a:spLocks noChangeArrowheads="1"/>
          </p:cNvSpPr>
          <p:nvPr/>
        </p:nvSpPr>
        <p:spPr bwMode="auto">
          <a:xfrm>
            <a:off x="2159560" y="1370098"/>
            <a:ext cx="33805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600" dirty="0">
                <a:solidFill>
                  <a:srgbClr val="1B223F"/>
                </a:solidFill>
              </a:rPr>
              <a:t>Liquiditeitsbegroting</a:t>
            </a:r>
          </a:p>
          <a:p>
            <a:r>
              <a:rPr lang="nl-NL" sz="1600" b="0" dirty="0">
                <a:solidFill>
                  <a:srgbClr val="1B223F"/>
                </a:solidFill>
              </a:rPr>
              <a:t>Alle bedragen </a:t>
            </a:r>
            <a:r>
              <a:rPr lang="nl-NL" sz="1600" dirty="0">
                <a:solidFill>
                  <a:srgbClr val="CD4B89"/>
                </a:solidFill>
              </a:rPr>
              <a:t>inclusief btw</a:t>
            </a:r>
          </a:p>
        </p:txBody>
      </p:sp>
      <p:sp>
        <p:nvSpPr>
          <p:cNvPr id="31" name="Gelijkbenige driehoek 30"/>
          <p:cNvSpPr>
            <a:spLocks/>
          </p:cNvSpPr>
          <p:nvPr/>
        </p:nvSpPr>
        <p:spPr>
          <a:xfrm rot="10800000">
            <a:off x="7925510" y="5005877"/>
            <a:ext cx="323494" cy="21599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ekstvak 13"/>
          <p:cNvSpPr txBox="1">
            <a:spLocks noChangeArrowheads="1"/>
          </p:cNvSpPr>
          <p:nvPr/>
        </p:nvSpPr>
        <p:spPr bwMode="auto">
          <a:xfrm>
            <a:off x="6465266" y="5900322"/>
            <a:ext cx="29644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400" b="0" dirty="0">
                <a:solidFill>
                  <a:srgbClr val="1B223F"/>
                </a:solidFill>
              </a:rPr>
              <a:t>Gebruiken bij opstellen eindbalans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481140" y="5429924"/>
            <a:ext cx="3202610" cy="473745"/>
          </a:xfrm>
          <a:prstGeom prst="rect">
            <a:avLst/>
          </a:prstGeom>
          <a:solidFill>
            <a:srgbClr val="358969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Verandering liquide middelen</a:t>
            </a:r>
          </a:p>
        </p:txBody>
      </p:sp>
    </p:spTree>
    <p:extLst>
      <p:ext uri="{BB962C8B-B14F-4D97-AF65-F5344CB8AC3E}">
        <p14:creationId xmlns:p14="http://schemas.microsoft.com/office/powerpoint/2010/main" val="41408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4" grpId="0" animBg="1"/>
      <p:bldP spid="15" grpId="0" animBg="1"/>
      <p:bldP spid="16" grpId="0" animBg="1"/>
      <p:bldP spid="17" grpId="0"/>
      <p:bldP spid="19" grpId="0" animBg="1"/>
      <p:bldP spid="20" grpId="0" animBg="1"/>
      <p:bldP spid="21" grpId="0"/>
      <p:bldP spid="23" grpId="0" animBg="1"/>
      <p:bldP spid="24" grpId="0" animBg="1"/>
      <p:bldP spid="25" grpId="0" animBg="1"/>
      <p:bldP spid="27" grpId="0" animBg="1"/>
      <p:bldP spid="31" grpId="0" animBg="1"/>
      <p:bldP spid="33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3352" y="116632"/>
            <a:ext cx="72891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3392" y="4509120"/>
            <a:ext cx="38779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Inventaris						</a:t>
            </a:r>
          </a:p>
          <a:p>
            <a:r>
              <a:rPr lang="nl-NL" sz="2400" dirty="0" smtClean="0"/>
              <a:t>Voorraad</a:t>
            </a:r>
          </a:p>
          <a:p>
            <a:r>
              <a:rPr lang="nl-NL" sz="2400" dirty="0" smtClean="0"/>
              <a:t>Te vorderen BTW</a:t>
            </a:r>
          </a:p>
          <a:p>
            <a:r>
              <a:rPr lang="nl-NL" sz="2400" dirty="0" smtClean="0"/>
              <a:t>Kas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069167"/>
            <a:ext cx="3123367" cy="2701290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>
          <a:xfrm>
            <a:off x="623392" y="4509120"/>
            <a:ext cx="11305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624392" y="4509120"/>
            <a:ext cx="0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9005071" y="4043991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Balans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184232" y="332656"/>
            <a:ext cx="3122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Opgave 30.5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767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3352" y="116632"/>
            <a:ext cx="72891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3392" y="4509120"/>
            <a:ext cx="415370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Inventaris						</a:t>
            </a:r>
          </a:p>
          <a:p>
            <a:r>
              <a:rPr lang="nl-NL" sz="2400" dirty="0" smtClean="0"/>
              <a:t>Voorraad				</a:t>
            </a:r>
            <a:r>
              <a:rPr lang="nl-NL" sz="2400" dirty="0" smtClean="0">
                <a:solidFill>
                  <a:srgbClr val="FF0000"/>
                </a:solidFill>
              </a:rPr>
              <a:t>€ 15.000</a:t>
            </a:r>
          </a:p>
          <a:p>
            <a:r>
              <a:rPr lang="nl-NL" sz="2400" dirty="0" smtClean="0"/>
              <a:t>Te vorderen BTW	</a:t>
            </a:r>
            <a:r>
              <a:rPr lang="nl-NL" sz="2400" dirty="0" smtClean="0">
                <a:solidFill>
                  <a:srgbClr val="FF0000"/>
                </a:solidFill>
              </a:rPr>
              <a:t>€   3.150</a:t>
            </a:r>
          </a:p>
          <a:p>
            <a:r>
              <a:rPr lang="nl-NL" sz="2400" dirty="0" smtClean="0"/>
              <a:t>Kas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80" y="332656"/>
            <a:ext cx="2114550" cy="1828800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>
          <a:xfrm>
            <a:off x="623392" y="4509120"/>
            <a:ext cx="11305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624392" y="4509120"/>
            <a:ext cx="0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9005071" y="4043991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Balans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1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3352" y="116632"/>
            <a:ext cx="72891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Investering inventaris 	€ 20.000 (excl. 21% BTW) 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3392" y="4509120"/>
            <a:ext cx="552907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Inventaris				</a:t>
            </a:r>
            <a:r>
              <a:rPr lang="nl-NL" sz="2400" dirty="0" smtClean="0">
                <a:solidFill>
                  <a:srgbClr val="FF0000"/>
                </a:solidFill>
              </a:rPr>
              <a:t>€ 20.000</a:t>
            </a:r>
            <a:r>
              <a:rPr lang="nl-NL" sz="2400" dirty="0" smtClean="0"/>
              <a:t>		</a:t>
            </a:r>
          </a:p>
          <a:p>
            <a:r>
              <a:rPr lang="nl-NL" sz="2400" dirty="0" smtClean="0"/>
              <a:t>Voorraad				€ 15.000</a:t>
            </a:r>
          </a:p>
          <a:p>
            <a:r>
              <a:rPr lang="nl-NL" sz="2400" dirty="0" smtClean="0"/>
              <a:t>Te vorderen BTW	€   3.150 + </a:t>
            </a:r>
            <a:r>
              <a:rPr lang="nl-NL" sz="2400" dirty="0" smtClean="0">
                <a:solidFill>
                  <a:srgbClr val="FF0000"/>
                </a:solidFill>
              </a:rPr>
              <a:t>€ 4.200</a:t>
            </a:r>
          </a:p>
          <a:p>
            <a:r>
              <a:rPr lang="nl-NL" sz="2400" dirty="0" smtClean="0"/>
              <a:t>Kas					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80" y="332656"/>
            <a:ext cx="2114550" cy="1828800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>
          <a:xfrm>
            <a:off x="623392" y="4509120"/>
            <a:ext cx="11305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624392" y="4509120"/>
            <a:ext cx="0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9005071" y="4043991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Balans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684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3352" y="116632"/>
            <a:ext cx="72891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3392" y="4509120"/>
            <a:ext cx="57246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Inventaris				€ 20.000		</a:t>
            </a:r>
          </a:p>
          <a:p>
            <a:r>
              <a:rPr lang="nl-NL" sz="2400" dirty="0" smtClean="0"/>
              <a:t>Voorraad				€ 15.000</a:t>
            </a:r>
          </a:p>
          <a:p>
            <a:r>
              <a:rPr lang="nl-NL" sz="2400" dirty="0" smtClean="0"/>
              <a:t>Te vorderen BTW	€   7.350</a:t>
            </a:r>
            <a:endParaRPr lang="nl-NL" sz="2400" dirty="0" smtClean="0">
              <a:solidFill>
                <a:srgbClr val="FF0000"/>
              </a:solidFill>
            </a:endParaRPr>
          </a:p>
          <a:p>
            <a:r>
              <a:rPr lang="nl-NL" sz="2400" dirty="0" smtClean="0"/>
              <a:t>Kas					</a:t>
            </a:r>
            <a:r>
              <a:rPr lang="nl-NL" sz="2400" dirty="0" smtClean="0">
                <a:solidFill>
                  <a:srgbClr val="FF0000"/>
                </a:solidFill>
              </a:rPr>
              <a:t>€   2.000</a:t>
            </a:r>
            <a:r>
              <a:rPr lang="nl-NL" sz="2400" dirty="0" smtClean="0"/>
              <a:t>				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80" y="332656"/>
            <a:ext cx="2114550" cy="1828800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>
          <a:xfrm>
            <a:off x="623392" y="4509120"/>
            <a:ext cx="11305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624392" y="4509120"/>
            <a:ext cx="0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9005071" y="4043991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Balans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41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3352" y="116632"/>
            <a:ext cx="72891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3392" y="4509120"/>
            <a:ext cx="52629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Inventaris				€ 20.000		</a:t>
            </a:r>
          </a:p>
          <a:p>
            <a:r>
              <a:rPr lang="nl-NL" sz="2400" dirty="0" smtClean="0"/>
              <a:t>Voorraad				€ 15.000</a:t>
            </a:r>
          </a:p>
          <a:p>
            <a:r>
              <a:rPr lang="nl-NL" sz="2400" dirty="0" smtClean="0"/>
              <a:t>Te vorderen BTW	€   7.350</a:t>
            </a:r>
            <a:endParaRPr lang="nl-NL" sz="2400" dirty="0" smtClean="0">
              <a:solidFill>
                <a:srgbClr val="FF0000"/>
              </a:solidFill>
            </a:endParaRPr>
          </a:p>
          <a:p>
            <a:r>
              <a:rPr lang="nl-NL" sz="2400" dirty="0" smtClean="0"/>
              <a:t>Kas					€   2.000</a:t>
            </a:r>
            <a:r>
              <a:rPr lang="nl-NL" sz="2400" dirty="0"/>
              <a:t> </a:t>
            </a:r>
            <a:r>
              <a:rPr lang="nl-NL" sz="2400" dirty="0" smtClean="0"/>
              <a:t>+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			</a:t>
            </a:r>
            <a:r>
              <a:rPr lang="nl-NL" sz="2400" dirty="0" smtClean="0">
                <a:solidFill>
                  <a:srgbClr val="FF0000"/>
                </a:solidFill>
              </a:rPr>
              <a:t>€ 44.350</a:t>
            </a:r>
            <a:r>
              <a:rPr lang="nl-NL" sz="2400" dirty="0" smtClean="0"/>
              <a:t>			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80" y="332656"/>
            <a:ext cx="2114550" cy="1828800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>
          <a:xfrm>
            <a:off x="623392" y="4509120"/>
            <a:ext cx="11305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9624392" y="4509120"/>
            <a:ext cx="0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9005071" y="4043991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Balans</a:t>
            </a:r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3359696" y="6021288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2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263352" y="116632"/>
            <a:ext cx="72891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74369" y="4624106"/>
            <a:ext cx="526297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Inventaris				€ 20.000		</a:t>
            </a:r>
          </a:p>
          <a:p>
            <a:r>
              <a:rPr lang="nl-NL" sz="2400" dirty="0" smtClean="0"/>
              <a:t>Voorraad				€ 15.000</a:t>
            </a:r>
          </a:p>
          <a:p>
            <a:r>
              <a:rPr lang="nl-NL" sz="2400" dirty="0" smtClean="0"/>
              <a:t>Te vorderen BTW	€   7.350</a:t>
            </a:r>
            <a:endParaRPr lang="nl-NL" sz="2400" dirty="0" smtClean="0">
              <a:solidFill>
                <a:srgbClr val="FF0000"/>
              </a:solidFill>
            </a:endParaRPr>
          </a:p>
          <a:p>
            <a:r>
              <a:rPr lang="nl-NL" sz="2400" dirty="0" smtClean="0"/>
              <a:t>Kas					€   2.000</a:t>
            </a:r>
            <a:r>
              <a:rPr lang="nl-NL" sz="2400" dirty="0"/>
              <a:t> </a:t>
            </a:r>
            <a:r>
              <a:rPr lang="nl-NL" sz="2400" dirty="0" smtClean="0"/>
              <a:t>+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			€ 44.350			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80" y="332656"/>
            <a:ext cx="2114550" cy="1828800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>
          <a:xfrm>
            <a:off x="623392" y="4509120"/>
            <a:ext cx="11305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5087888" y="4522325"/>
            <a:ext cx="0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4468567" y="4057196"/>
            <a:ext cx="1127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Balans</a:t>
            </a:r>
          </a:p>
          <a:p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3310673" y="6136274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5087888" y="4617865"/>
            <a:ext cx="2874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Eigen vermogen</a:t>
            </a:r>
          </a:p>
          <a:p>
            <a:r>
              <a:rPr lang="nl-NL" sz="2400" dirty="0" smtClean="0"/>
              <a:t>8% Banklening</a:t>
            </a:r>
          </a:p>
          <a:p>
            <a:r>
              <a:rPr lang="nl-NL" sz="2400" dirty="0" smtClean="0"/>
              <a:t>Leverancierskrediet</a:t>
            </a:r>
            <a:endParaRPr lang="nl-NL" sz="2400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8040356" y="6064266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344890" y="4590925"/>
            <a:ext cx="14670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…………</a:t>
            </a:r>
          </a:p>
          <a:p>
            <a:r>
              <a:rPr lang="nl-NL" sz="2400" dirty="0" smtClean="0"/>
              <a:t>€   5.000</a:t>
            </a:r>
          </a:p>
          <a:p>
            <a:r>
              <a:rPr lang="nl-NL" sz="2400" dirty="0" smtClean="0"/>
              <a:t>€ 18.150</a:t>
            </a:r>
          </a:p>
          <a:p>
            <a:endParaRPr lang="nl-NL" sz="2400" dirty="0"/>
          </a:p>
          <a:p>
            <a:r>
              <a:rPr lang="nl-NL" sz="2400" dirty="0" smtClean="0"/>
              <a:t>€ 44.350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8332613" y="4522325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€ 21.200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570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176120" y="44624"/>
            <a:ext cx="4896544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LM per 1-1						</a:t>
            </a:r>
          </a:p>
          <a:p>
            <a:r>
              <a:rPr lang="nl-NL" i="1" dirty="0" smtClean="0"/>
              <a:t>Ontvangsten:</a:t>
            </a:r>
          </a:p>
          <a:p>
            <a:r>
              <a:rPr lang="nl-NL" dirty="0" smtClean="0"/>
              <a:t>Contante verkopen</a:t>
            </a:r>
          </a:p>
          <a:p>
            <a:r>
              <a:rPr lang="nl-NL" dirty="0" smtClean="0"/>
              <a:t>Verkopen op rekening</a:t>
            </a:r>
          </a:p>
          <a:p>
            <a:r>
              <a:rPr lang="nl-NL" dirty="0" smtClean="0"/>
              <a:t>				Bij:</a:t>
            </a:r>
            <a:endParaRPr lang="nl-NL" dirty="0"/>
          </a:p>
          <a:p>
            <a:r>
              <a:rPr lang="nl-NL" i="1" dirty="0" smtClean="0"/>
              <a:t>Uitgaven:</a:t>
            </a:r>
          </a:p>
          <a:p>
            <a:r>
              <a:rPr lang="nl-NL" dirty="0" smtClean="0"/>
              <a:t>Crediteuren</a:t>
            </a:r>
          </a:p>
          <a:p>
            <a:r>
              <a:rPr lang="nl-NL" dirty="0" smtClean="0"/>
              <a:t>Inkopen op rekening</a:t>
            </a:r>
          </a:p>
          <a:p>
            <a:r>
              <a:rPr lang="nl-NL" dirty="0" smtClean="0"/>
              <a:t>Aflossing</a:t>
            </a:r>
          </a:p>
          <a:p>
            <a:r>
              <a:rPr lang="nl-NL" dirty="0" smtClean="0"/>
              <a:t>Rente</a:t>
            </a:r>
          </a:p>
          <a:p>
            <a:r>
              <a:rPr lang="nl-NL" dirty="0" smtClean="0"/>
              <a:t>Huur</a:t>
            </a:r>
          </a:p>
          <a:p>
            <a:r>
              <a:rPr lang="nl-NL" dirty="0" smtClean="0"/>
              <a:t>Energie</a:t>
            </a:r>
          </a:p>
          <a:p>
            <a:r>
              <a:rPr lang="nl-NL" dirty="0" smtClean="0"/>
              <a:t>Privéopnamen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Overige</a:t>
            </a:r>
          </a:p>
          <a:p>
            <a:r>
              <a:rPr lang="nl-NL" dirty="0" smtClean="0"/>
              <a:t>				Af: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5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23392" y="1988840"/>
            <a:ext cx="8736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Winst uit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onderneming								  €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23.495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Af: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zelfstandigenaftrek								- €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7.280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Af: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startersaftrek										- €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2.123  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Belastbare winst voor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MKB-winstvrijstelling		  €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14.092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Af: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MKB-winstvrijstelling							- €   1.973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Belastbare inkomsten uit werk en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woning		  €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12.119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Vervolgens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berekenen we aan de hand van dit inkomen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te betalen belasting over box1: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Belastingschijf 1 (36,5% over 12.119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			  €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4.423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Algemene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heffingskorting							  €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2.203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Arbeidskorting										  €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2.220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69824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7032104" y="3861048"/>
            <a:ext cx="172819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032104" y="3140968"/>
            <a:ext cx="1728192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176120" y="44624"/>
            <a:ext cx="4896544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LM per 1-1						</a:t>
            </a:r>
            <a:r>
              <a:rPr lang="nl-NL" dirty="0" smtClean="0">
                <a:solidFill>
                  <a:srgbClr val="FF0000"/>
                </a:solidFill>
              </a:rPr>
              <a:t>€    2.000</a:t>
            </a:r>
          </a:p>
          <a:p>
            <a:r>
              <a:rPr lang="nl-NL" i="1" dirty="0" smtClean="0"/>
              <a:t>Ontvangsten:</a:t>
            </a:r>
          </a:p>
          <a:p>
            <a:r>
              <a:rPr lang="nl-NL" dirty="0" smtClean="0"/>
              <a:t>Contante verkopen	</a:t>
            </a:r>
          </a:p>
          <a:p>
            <a:r>
              <a:rPr lang="nl-NL" dirty="0" smtClean="0"/>
              <a:t>Verkopen op rekening</a:t>
            </a:r>
          </a:p>
          <a:p>
            <a:r>
              <a:rPr lang="nl-NL" dirty="0" smtClean="0"/>
              <a:t>				Bij:</a:t>
            </a:r>
            <a:endParaRPr lang="nl-NL" dirty="0"/>
          </a:p>
          <a:p>
            <a:r>
              <a:rPr lang="nl-NL" i="1" dirty="0" smtClean="0"/>
              <a:t>Uitgaven:</a:t>
            </a:r>
          </a:p>
          <a:p>
            <a:r>
              <a:rPr lang="nl-NL" dirty="0" smtClean="0"/>
              <a:t>Crediteuren</a:t>
            </a:r>
          </a:p>
          <a:p>
            <a:r>
              <a:rPr lang="nl-NL" dirty="0" smtClean="0"/>
              <a:t>Inkopen op rekening</a:t>
            </a:r>
          </a:p>
          <a:p>
            <a:r>
              <a:rPr lang="nl-NL" dirty="0" smtClean="0"/>
              <a:t>Aflossing</a:t>
            </a:r>
          </a:p>
          <a:p>
            <a:r>
              <a:rPr lang="nl-NL" dirty="0" smtClean="0"/>
              <a:t>Rente</a:t>
            </a:r>
          </a:p>
          <a:p>
            <a:r>
              <a:rPr lang="nl-NL" dirty="0" smtClean="0"/>
              <a:t>Huur</a:t>
            </a:r>
          </a:p>
          <a:p>
            <a:r>
              <a:rPr lang="nl-NL" dirty="0" smtClean="0"/>
              <a:t>Energie</a:t>
            </a:r>
          </a:p>
          <a:p>
            <a:r>
              <a:rPr lang="nl-NL" dirty="0" smtClean="0"/>
              <a:t>Privéopnamen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Overige</a:t>
            </a:r>
          </a:p>
          <a:p>
            <a:r>
              <a:rPr lang="nl-NL" dirty="0" smtClean="0"/>
              <a:t>				Af: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7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176120" y="44624"/>
            <a:ext cx="4896544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LM per 1-1						€    2.000</a:t>
            </a:r>
          </a:p>
          <a:p>
            <a:r>
              <a:rPr lang="nl-NL" i="1" dirty="0" smtClean="0"/>
              <a:t>Ontvangsten:</a:t>
            </a:r>
          </a:p>
          <a:p>
            <a:r>
              <a:rPr lang="nl-NL" dirty="0" smtClean="0"/>
              <a:t>Contante verkopen	</a:t>
            </a:r>
            <a:r>
              <a:rPr lang="nl-NL" dirty="0" smtClean="0">
                <a:solidFill>
                  <a:srgbClr val="FF0000"/>
                </a:solidFill>
              </a:rPr>
              <a:t>€ 326.700</a:t>
            </a:r>
            <a:r>
              <a:rPr lang="nl-NL" dirty="0" smtClean="0"/>
              <a:t>	</a:t>
            </a:r>
          </a:p>
          <a:p>
            <a:r>
              <a:rPr lang="nl-NL" dirty="0" smtClean="0"/>
              <a:t>Verkopen op rekening </a:t>
            </a:r>
          </a:p>
          <a:p>
            <a:r>
              <a:rPr lang="nl-NL" dirty="0" smtClean="0"/>
              <a:t>				Bij:</a:t>
            </a:r>
            <a:endParaRPr lang="nl-NL" dirty="0"/>
          </a:p>
          <a:p>
            <a:r>
              <a:rPr lang="nl-NL" i="1" dirty="0" smtClean="0"/>
              <a:t>Uitgaven:</a:t>
            </a:r>
          </a:p>
          <a:p>
            <a:r>
              <a:rPr lang="nl-NL" dirty="0" smtClean="0"/>
              <a:t>Crediteuren</a:t>
            </a:r>
          </a:p>
          <a:p>
            <a:r>
              <a:rPr lang="nl-NL" dirty="0" smtClean="0"/>
              <a:t>Inkopen op rekening</a:t>
            </a:r>
          </a:p>
          <a:p>
            <a:r>
              <a:rPr lang="nl-NL" dirty="0" smtClean="0"/>
              <a:t>Aflossing</a:t>
            </a:r>
          </a:p>
          <a:p>
            <a:r>
              <a:rPr lang="nl-NL" dirty="0" smtClean="0"/>
              <a:t>Rente</a:t>
            </a:r>
          </a:p>
          <a:p>
            <a:r>
              <a:rPr lang="nl-NL" dirty="0" smtClean="0"/>
              <a:t>Huur</a:t>
            </a:r>
          </a:p>
          <a:p>
            <a:r>
              <a:rPr lang="nl-NL" dirty="0" smtClean="0"/>
              <a:t>Energie</a:t>
            </a:r>
          </a:p>
          <a:p>
            <a:r>
              <a:rPr lang="nl-NL" dirty="0" smtClean="0"/>
              <a:t>Privéopnamen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Overige</a:t>
            </a:r>
          </a:p>
          <a:p>
            <a:r>
              <a:rPr lang="nl-NL" dirty="0" smtClean="0"/>
              <a:t>				Af: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415480" y="4845938"/>
            <a:ext cx="31454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Berekening:</a:t>
            </a:r>
          </a:p>
          <a:p>
            <a:endParaRPr lang="nl-NL" sz="2400" dirty="0"/>
          </a:p>
          <a:p>
            <a:r>
              <a:rPr lang="nl-NL" sz="2400" dirty="0" smtClean="0"/>
              <a:t>360.000 x 1,21 x 0,75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808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176120" y="44624"/>
            <a:ext cx="4896544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LM per 1-1						€     2.000</a:t>
            </a:r>
          </a:p>
          <a:p>
            <a:r>
              <a:rPr lang="nl-NL" i="1" dirty="0" smtClean="0"/>
              <a:t>Ontvangsten:</a:t>
            </a:r>
          </a:p>
          <a:p>
            <a:r>
              <a:rPr lang="nl-NL" dirty="0" smtClean="0"/>
              <a:t>Contante verkopen	€ 326.700	</a:t>
            </a:r>
          </a:p>
          <a:p>
            <a:r>
              <a:rPr lang="nl-NL" dirty="0" smtClean="0"/>
              <a:t>Verkopen op rekening </a:t>
            </a:r>
            <a:r>
              <a:rPr lang="nl-NL" dirty="0" smtClean="0">
                <a:solidFill>
                  <a:srgbClr val="FF0000"/>
                </a:solidFill>
              </a:rPr>
              <a:t>€   99.825</a:t>
            </a:r>
          </a:p>
          <a:p>
            <a:r>
              <a:rPr lang="nl-NL" dirty="0" smtClean="0"/>
              <a:t>				Bij:				€ 426.525</a:t>
            </a:r>
            <a:endParaRPr lang="nl-NL" dirty="0"/>
          </a:p>
          <a:p>
            <a:r>
              <a:rPr lang="nl-NL" i="1" dirty="0" smtClean="0"/>
              <a:t>Uitgaven:</a:t>
            </a:r>
          </a:p>
          <a:p>
            <a:r>
              <a:rPr lang="nl-NL" dirty="0" smtClean="0"/>
              <a:t>Crediteuren</a:t>
            </a:r>
          </a:p>
          <a:p>
            <a:r>
              <a:rPr lang="nl-NL" dirty="0" smtClean="0"/>
              <a:t>Inkopen op rekening</a:t>
            </a:r>
          </a:p>
          <a:p>
            <a:r>
              <a:rPr lang="nl-NL" dirty="0" smtClean="0"/>
              <a:t>Aflossing</a:t>
            </a:r>
          </a:p>
          <a:p>
            <a:r>
              <a:rPr lang="nl-NL" dirty="0" smtClean="0"/>
              <a:t>Rente</a:t>
            </a:r>
          </a:p>
          <a:p>
            <a:r>
              <a:rPr lang="nl-NL" dirty="0" smtClean="0"/>
              <a:t>Huur</a:t>
            </a:r>
          </a:p>
          <a:p>
            <a:r>
              <a:rPr lang="nl-NL" dirty="0" smtClean="0"/>
              <a:t>Energie</a:t>
            </a:r>
          </a:p>
          <a:p>
            <a:r>
              <a:rPr lang="nl-NL" dirty="0" smtClean="0"/>
              <a:t>Privéopnamen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Overige</a:t>
            </a:r>
          </a:p>
          <a:p>
            <a:r>
              <a:rPr lang="nl-NL" dirty="0" smtClean="0"/>
              <a:t>				Af: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415480" y="4845938"/>
            <a:ext cx="430239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Berekening:</a:t>
            </a:r>
          </a:p>
          <a:p>
            <a:endParaRPr lang="nl-NL" sz="2400" dirty="0"/>
          </a:p>
          <a:p>
            <a:r>
              <a:rPr lang="nl-NL" sz="2400" dirty="0" smtClean="0"/>
              <a:t>360.000 x 1,21 x 0,25 x 11/12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045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Inkopen per maand		€ 360.000 x 50% x 1,21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176120" y="44624"/>
            <a:ext cx="4896544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LM per 1-1						€     2.000</a:t>
            </a:r>
          </a:p>
          <a:p>
            <a:r>
              <a:rPr lang="nl-NL" i="1" dirty="0" smtClean="0"/>
              <a:t>Ontvangsten:</a:t>
            </a:r>
          </a:p>
          <a:p>
            <a:r>
              <a:rPr lang="nl-NL" dirty="0" smtClean="0"/>
              <a:t>Contante verkopen	€ 326.700	</a:t>
            </a:r>
          </a:p>
          <a:p>
            <a:r>
              <a:rPr lang="nl-NL" dirty="0" smtClean="0"/>
              <a:t>Verkopen op rekening €   99.825</a:t>
            </a:r>
          </a:p>
          <a:p>
            <a:r>
              <a:rPr lang="nl-NL" dirty="0" smtClean="0"/>
              <a:t>				Bij:				€ 426.525</a:t>
            </a:r>
            <a:endParaRPr lang="nl-NL" dirty="0"/>
          </a:p>
          <a:p>
            <a:r>
              <a:rPr lang="nl-NL" i="1" dirty="0" smtClean="0"/>
              <a:t>Uitgaven:</a:t>
            </a:r>
          </a:p>
          <a:p>
            <a:r>
              <a:rPr lang="nl-NL" dirty="0" smtClean="0"/>
              <a:t>Crediteuren			</a:t>
            </a:r>
            <a:r>
              <a:rPr lang="nl-NL" dirty="0" smtClean="0">
                <a:solidFill>
                  <a:srgbClr val="FF0000"/>
                </a:solidFill>
              </a:rPr>
              <a:t>€ 199.650</a:t>
            </a:r>
          </a:p>
          <a:p>
            <a:r>
              <a:rPr lang="nl-NL" dirty="0" smtClean="0"/>
              <a:t>Aflossing</a:t>
            </a:r>
          </a:p>
          <a:p>
            <a:r>
              <a:rPr lang="nl-NL" dirty="0" smtClean="0"/>
              <a:t>Rente</a:t>
            </a:r>
          </a:p>
          <a:p>
            <a:r>
              <a:rPr lang="nl-NL" dirty="0" smtClean="0"/>
              <a:t>Huur</a:t>
            </a:r>
          </a:p>
          <a:p>
            <a:r>
              <a:rPr lang="nl-NL" dirty="0" smtClean="0"/>
              <a:t>Energie</a:t>
            </a:r>
          </a:p>
          <a:p>
            <a:r>
              <a:rPr lang="nl-NL" dirty="0" smtClean="0"/>
              <a:t>Privéopnamen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Overige</a:t>
            </a:r>
          </a:p>
          <a:p>
            <a:r>
              <a:rPr lang="nl-NL" dirty="0" smtClean="0"/>
              <a:t>				Af: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63352" y="4758402"/>
            <a:ext cx="7468711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Berekening:</a:t>
            </a:r>
          </a:p>
          <a:p>
            <a:endParaRPr lang="nl-NL" sz="1200" dirty="0"/>
          </a:p>
          <a:p>
            <a:r>
              <a:rPr lang="nl-NL" sz="2400" dirty="0" smtClean="0"/>
              <a:t>15.000 x 1,21 + 360.000 x 50% x 10/12</a:t>
            </a:r>
          </a:p>
          <a:p>
            <a:endParaRPr lang="nl-NL" sz="1200" dirty="0"/>
          </a:p>
          <a:p>
            <a:r>
              <a:rPr lang="nl-NL" sz="2400" dirty="0" smtClean="0"/>
              <a:t>Hier gesplitst in deze opgave: 15.000 x 1,21 = 18.150</a:t>
            </a:r>
          </a:p>
          <a:p>
            <a:r>
              <a:rPr lang="nl-NL" sz="2400" dirty="0" smtClean="0"/>
              <a:t>360.000 x 50% x 10/12 = 181.500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577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x 1,21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176120" y="44624"/>
            <a:ext cx="4896544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LM per 1-1						€     2.000</a:t>
            </a:r>
          </a:p>
          <a:p>
            <a:r>
              <a:rPr lang="nl-NL" i="1" dirty="0" smtClean="0"/>
              <a:t>Ontvangsten:</a:t>
            </a:r>
          </a:p>
          <a:p>
            <a:r>
              <a:rPr lang="nl-NL" dirty="0" smtClean="0"/>
              <a:t>Contante verkopen	€ 326.700	</a:t>
            </a:r>
          </a:p>
          <a:p>
            <a:r>
              <a:rPr lang="nl-NL" dirty="0" smtClean="0"/>
              <a:t>Verkopen op rekening €   99.825</a:t>
            </a:r>
          </a:p>
          <a:p>
            <a:r>
              <a:rPr lang="nl-NL" dirty="0" smtClean="0"/>
              <a:t>				Bij:				€ 426.525</a:t>
            </a:r>
            <a:endParaRPr lang="nl-NL" dirty="0"/>
          </a:p>
          <a:p>
            <a:r>
              <a:rPr lang="nl-NL" i="1" dirty="0" smtClean="0"/>
              <a:t>Uitgaven:</a:t>
            </a:r>
          </a:p>
          <a:p>
            <a:r>
              <a:rPr lang="nl-NL" dirty="0" smtClean="0"/>
              <a:t>Crediteuren			€ 199.650</a:t>
            </a:r>
          </a:p>
          <a:p>
            <a:r>
              <a:rPr lang="nl-NL" dirty="0" smtClean="0"/>
              <a:t>Aflossing			</a:t>
            </a:r>
            <a:r>
              <a:rPr lang="nl-NL" dirty="0" smtClean="0">
                <a:solidFill>
                  <a:srgbClr val="FF0000"/>
                </a:solidFill>
              </a:rPr>
              <a:t>€     1.000</a:t>
            </a:r>
            <a:r>
              <a:rPr lang="nl-NL" dirty="0" smtClean="0"/>
              <a:t>			</a:t>
            </a:r>
          </a:p>
          <a:p>
            <a:r>
              <a:rPr lang="nl-NL" dirty="0" smtClean="0"/>
              <a:t>Rente				</a:t>
            </a:r>
            <a:r>
              <a:rPr lang="nl-NL" dirty="0" smtClean="0">
                <a:solidFill>
                  <a:srgbClr val="FF0000"/>
                </a:solidFill>
              </a:rPr>
              <a:t>€        400</a:t>
            </a:r>
          </a:p>
          <a:p>
            <a:r>
              <a:rPr lang="nl-NL" dirty="0" smtClean="0"/>
              <a:t>Huur				</a:t>
            </a:r>
            <a:r>
              <a:rPr lang="nl-NL" dirty="0" smtClean="0">
                <a:solidFill>
                  <a:srgbClr val="FF0000"/>
                </a:solidFill>
              </a:rPr>
              <a:t>€   29.040</a:t>
            </a:r>
          </a:p>
          <a:p>
            <a:r>
              <a:rPr lang="nl-NL" dirty="0" smtClean="0"/>
              <a:t>Energie				</a:t>
            </a:r>
            <a:r>
              <a:rPr lang="nl-NL" dirty="0" smtClean="0">
                <a:solidFill>
                  <a:srgbClr val="FF0000"/>
                </a:solidFill>
              </a:rPr>
              <a:t>€     2.904</a:t>
            </a:r>
          </a:p>
          <a:p>
            <a:r>
              <a:rPr lang="nl-NL" dirty="0" smtClean="0"/>
              <a:t>Privéopnamen		</a:t>
            </a:r>
            <a:r>
              <a:rPr lang="nl-NL" dirty="0" smtClean="0">
                <a:solidFill>
                  <a:srgbClr val="FF0000"/>
                </a:solidFill>
              </a:rPr>
              <a:t>€   26.000</a:t>
            </a:r>
          </a:p>
          <a:p>
            <a:r>
              <a:rPr lang="nl-NL" dirty="0" smtClean="0"/>
              <a:t>BTW</a:t>
            </a:r>
          </a:p>
          <a:p>
            <a:r>
              <a:rPr lang="nl-NL" dirty="0" smtClean="0"/>
              <a:t>Overige				</a:t>
            </a:r>
            <a:r>
              <a:rPr lang="nl-NL" dirty="0" smtClean="0">
                <a:solidFill>
                  <a:srgbClr val="FF0000"/>
                </a:solidFill>
              </a:rPr>
              <a:t>€   84.000</a:t>
            </a:r>
          </a:p>
          <a:p>
            <a:r>
              <a:rPr lang="nl-NL" dirty="0" smtClean="0"/>
              <a:t>				Af: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3392" y="4268659"/>
            <a:ext cx="4392549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Berekening:</a:t>
            </a:r>
          </a:p>
          <a:p>
            <a:endParaRPr lang="nl-NL" sz="1200" dirty="0"/>
          </a:p>
          <a:p>
            <a:r>
              <a:rPr lang="nl-NL" sz="2400" dirty="0" smtClean="0"/>
              <a:t>Aflossing: 	5.000 / 5</a:t>
            </a:r>
          </a:p>
          <a:p>
            <a:r>
              <a:rPr lang="nl-NL" sz="2400" dirty="0" smtClean="0"/>
              <a:t>Rente:			5.000 x 0,08</a:t>
            </a:r>
          </a:p>
          <a:p>
            <a:r>
              <a:rPr lang="nl-NL" sz="2400" dirty="0" smtClean="0"/>
              <a:t>Huur:			2.000 x 12 x 1,21</a:t>
            </a:r>
          </a:p>
          <a:p>
            <a:r>
              <a:rPr lang="nl-NL" sz="2400" dirty="0" smtClean="0"/>
              <a:t>Energie		484 x 6 </a:t>
            </a:r>
          </a:p>
          <a:p>
            <a:r>
              <a:rPr lang="nl-NL" sz="2400" dirty="0" smtClean="0"/>
              <a:t>Privéopname	13 x 2.000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640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Investering inventaris 	€ 20.000 (excl. 21% BTW)</a:t>
            </a:r>
            <a:r>
              <a:rPr lang="nl-NL" dirty="0" smtClean="0"/>
              <a:t>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Inkopen per maand		€ 360.000 x 50% x 1,21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176120" y="44624"/>
            <a:ext cx="4896544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LM per 1-1						€     2.000</a:t>
            </a:r>
          </a:p>
          <a:p>
            <a:r>
              <a:rPr lang="nl-NL" i="1" dirty="0" smtClean="0"/>
              <a:t>Ontvangsten:</a:t>
            </a:r>
          </a:p>
          <a:p>
            <a:r>
              <a:rPr lang="nl-NL" dirty="0" smtClean="0"/>
              <a:t>Contante verkopen	€ 326.700	</a:t>
            </a:r>
          </a:p>
          <a:p>
            <a:r>
              <a:rPr lang="nl-NL" dirty="0" smtClean="0"/>
              <a:t>Verkopen op rekening €   99.825</a:t>
            </a:r>
          </a:p>
          <a:p>
            <a:r>
              <a:rPr lang="nl-NL" dirty="0" smtClean="0"/>
              <a:t>				Bij:				€ 426.525</a:t>
            </a:r>
            <a:endParaRPr lang="nl-NL" dirty="0"/>
          </a:p>
          <a:p>
            <a:r>
              <a:rPr lang="nl-NL" i="1" dirty="0" smtClean="0"/>
              <a:t>Uitgaven:</a:t>
            </a:r>
          </a:p>
          <a:p>
            <a:r>
              <a:rPr lang="nl-NL" dirty="0" smtClean="0"/>
              <a:t>Crediteuren			€ 199.650</a:t>
            </a:r>
          </a:p>
          <a:p>
            <a:r>
              <a:rPr lang="nl-NL" dirty="0" smtClean="0"/>
              <a:t>Aflossing			€     1.000			</a:t>
            </a:r>
          </a:p>
          <a:p>
            <a:r>
              <a:rPr lang="nl-NL" dirty="0" smtClean="0"/>
              <a:t>Rente				€        400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Huur				€   29.040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Energie				€     2.904</a:t>
            </a:r>
          </a:p>
          <a:p>
            <a:r>
              <a:rPr lang="nl-NL" dirty="0" smtClean="0"/>
              <a:t>Privéopnamen		€   26.000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BTW				€     6.300 </a:t>
            </a:r>
          </a:p>
          <a:p>
            <a:r>
              <a:rPr lang="nl-NL" dirty="0" smtClean="0"/>
              <a:t>Overige				€   84.000</a:t>
            </a:r>
          </a:p>
          <a:p>
            <a:r>
              <a:rPr lang="nl-NL" dirty="0" smtClean="0"/>
              <a:t>				Af:				€ 349.294</a:t>
            </a:r>
          </a:p>
          <a:p>
            <a:r>
              <a:rPr lang="nl-NL" dirty="0" smtClean="0"/>
              <a:t>LM per 31-12						€   79.231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23392" y="4268659"/>
            <a:ext cx="11658961" cy="24929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2400" dirty="0" smtClean="0"/>
              <a:t>Berekening:</a:t>
            </a:r>
          </a:p>
          <a:p>
            <a:endParaRPr lang="nl-NL" sz="1200" dirty="0" smtClean="0"/>
          </a:p>
          <a:p>
            <a:r>
              <a:rPr lang="nl-NL" sz="2400" dirty="0" smtClean="0"/>
              <a:t>Te vorderen:																Af te dragen:</a:t>
            </a:r>
            <a:endParaRPr lang="nl-NL" sz="2400" dirty="0"/>
          </a:p>
          <a:p>
            <a:r>
              <a:rPr lang="nl-NL" sz="2400" dirty="0" smtClean="0"/>
              <a:t>15.000 x 0,21										=   3.150			360.000 x ¾ x 0,21 </a:t>
            </a:r>
          </a:p>
          <a:p>
            <a:r>
              <a:rPr lang="nl-NL" sz="2400" dirty="0" smtClean="0"/>
              <a:t>20.000 x 0,21										=   4.200			= 56.700</a:t>
            </a:r>
          </a:p>
          <a:p>
            <a:r>
              <a:rPr lang="nl-NL" sz="2400" dirty="0" smtClean="0"/>
              <a:t>360.000 x 0,5 x 9/12 x 1,21 						= 28.350</a:t>
            </a:r>
          </a:p>
          <a:p>
            <a:r>
              <a:rPr lang="nl-NL" sz="2400" dirty="0" smtClean="0"/>
              <a:t>(29.040 x ¾ + 5 x 484) x 21/121 </a:t>
            </a:r>
            <a:r>
              <a:rPr lang="nl-NL" sz="2400" dirty="0"/>
              <a:t>+ ¾ x 14.000 </a:t>
            </a:r>
            <a:r>
              <a:rPr lang="nl-NL" sz="2400" dirty="0" smtClean="0"/>
              <a:t>	=   3.780      = 50.400</a:t>
            </a:r>
            <a:endParaRPr lang="nl-NL" sz="2400" dirty="0"/>
          </a:p>
        </p:txBody>
      </p:sp>
      <p:sp>
        <p:nvSpPr>
          <p:cNvPr id="5" name="Rechteraccolade 4"/>
          <p:cNvSpPr/>
          <p:nvPr/>
        </p:nvSpPr>
        <p:spPr>
          <a:xfrm>
            <a:off x="8400256" y="5229200"/>
            <a:ext cx="337344" cy="1440160"/>
          </a:xfrm>
          <a:prstGeom prst="rightBrace">
            <a:avLst>
              <a:gd name="adj1" fmla="val 8333"/>
              <a:gd name="adj2" fmla="val 8722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2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88640"/>
            <a:ext cx="9588087" cy="61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solidFill>
                  <a:srgbClr val="FF0000"/>
                </a:solidFill>
              </a:rPr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x 1,21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0" y="2949529"/>
            <a:ext cx="11953328" cy="19013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" y="4965753"/>
            <a:ext cx="11881320" cy="186803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583832" y="5877272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5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119336" y="44624"/>
            <a:ext cx="690015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Kees Linnebank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Voorraadinvestering 	€ 15.000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Leverancierskrediet 	2 maanden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Investering inventaris 	€ 20.000 (excl. 21% BTW) </a:t>
            </a:r>
          </a:p>
          <a:p>
            <a:pPr marL="3028950" lvl="6" indent="-285750">
              <a:buFontTx/>
              <a:buChar char="-"/>
            </a:pPr>
            <a:r>
              <a:rPr lang="nl-NL" dirty="0" smtClean="0"/>
              <a:t>Contant betaald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Jaaromzet				€ 360.000 (excl. 21% BTW)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Verkopen op rekening	25%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Debiteurenkrediet 		1 maand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Brutowinst				50% van de omzet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Inkopen per maand		€ 360.000 x 50% x 1,21 / 12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Kas					€ 2.000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8% Lening				€ 5.000 (rente jaarlijks achteraf)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Aflossing				Lineair in 5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Privéopname			€ 2.000 per maand (m.u.v. juli € 4.000)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0" y="2949529"/>
            <a:ext cx="11953328" cy="19013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" y="4965753"/>
            <a:ext cx="11881320" cy="186803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597359" y="5301208"/>
            <a:ext cx="1368152" cy="3598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8112224" y="692696"/>
            <a:ext cx="1896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EV beginbalans</a:t>
            </a:r>
          </a:p>
          <a:p>
            <a:r>
              <a:rPr lang="nl-NL" dirty="0" smtClean="0"/>
              <a:t>+ Nettowinst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Privé opname</a:t>
            </a:r>
          </a:p>
          <a:p>
            <a:r>
              <a:rPr lang="nl-NL" dirty="0" smtClean="0"/>
              <a:t>EV eindbalans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6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40499"/>
            <a:ext cx="10488488" cy="64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2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60648"/>
            <a:ext cx="6480720" cy="64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88640"/>
            <a:ext cx="4728854" cy="367240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807968" y="260648"/>
            <a:ext cx="5256584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Doel</a:t>
            </a:r>
          </a:p>
          <a:p>
            <a:r>
              <a:rPr lang="nl-NL" sz="2400" dirty="0" smtClean="0"/>
              <a:t>Kostenbeheersing</a:t>
            </a:r>
          </a:p>
          <a:p>
            <a:endParaRPr lang="nl-NL" sz="2400" dirty="0"/>
          </a:p>
          <a:p>
            <a:r>
              <a:rPr lang="nl-NL" sz="2400" b="1" dirty="0" smtClean="0"/>
              <a:t>Indicator</a:t>
            </a:r>
          </a:p>
          <a:p>
            <a:r>
              <a:rPr lang="nl-NL" sz="2400" dirty="0" smtClean="0"/>
              <a:t>Totale kosten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Doel (norm)</a:t>
            </a:r>
          </a:p>
          <a:p>
            <a:r>
              <a:rPr lang="nl-NL" sz="2400" dirty="0" smtClean="0"/>
              <a:t>€ 350.000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Actie</a:t>
            </a:r>
          </a:p>
          <a:p>
            <a:r>
              <a:rPr lang="nl-NL" sz="2400" dirty="0" smtClean="0"/>
              <a:t>Afschaffen personeelsuitje</a:t>
            </a:r>
          </a:p>
          <a:p>
            <a:r>
              <a:rPr lang="nl-NL" sz="2400" dirty="0" smtClean="0"/>
              <a:t>Grote printopdracht via Xerox</a:t>
            </a:r>
          </a:p>
          <a:p>
            <a:r>
              <a:rPr lang="nl-NL" sz="2400" dirty="0" smtClean="0"/>
              <a:t>Geen kleurencartridge</a:t>
            </a:r>
          </a:p>
        </p:txBody>
      </p:sp>
      <p:sp>
        <p:nvSpPr>
          <p:cNvPr id="5" name="Rechthoek 4"/>
          <p:cNvSpPr/>
          <p:nvPr/>
        </p:nvSpPr>
        <p:spPr>
          <a:xfrm>
            <a:off x="1055440" y="5629920"/>
            <a:ext cx="1036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Hoe aantrekkelijk moeten we, als organisatie, zijn voor onze aandeelhouders en geldschieters?</a:t>
            </a:r>
          </a:p>
        </p:txBody>
      </p:sp>
    </p:spTree>
    <p:extLst>
      <p:ext uri="{BB962C8B-B14F-4D97-AF65-F5344CB8AC3E}">
        <p14:creationId xmlns:p14="http://schemas.microsoft.com/office/powerpoint/2010/main" val="2784173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3" y="188640"/>
            <a:ext cx="4686059" cy="3672408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807968" y="548680"/>
            <a:ext cx="5184433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Doel</a:t>
            </a:r>
          </a:p>
          <a:p>
            <a:r>
              <a:rPr lang="nl-NL" sz="2400" dirty="0" smtClean="0"/>
              <a:t>Klanten zijn tevreden over het bedrijf</a:t>
            </a:r>
          </a:p>
          <a:p>
            <a:endParaRPr lang="nl-NL" sz="2400" dirty="0"/>
          </a:p>
          <a:p>
            <a:r>
              <a:rPr lang="nl-NL" sz="2400" b="1" dirty="0" smtClean="0"/>
              <a:t>Indicator</a:t>
            </a:r>
          </a:p>
          <a:p>
            <a:r>
              <a:rPr lang="nl-NL" sz="2400" dirty="0" smtClean="0"/>
              <a:t>Aantal klachten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Doel (norm)</a:t>
            </a:r>
          </a:p>
          <a:p>
            <a:r>
              <a:rPr lang="nl-NL" sz="2400" dirty="0" smtClean="0"/>
              <a:t>Maximaal 5 klachten per maand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Actie</a:t>
            </a:r>
          </a:p>
          <a:p>
            <a:r>
              <a:rPr lang="nl-NL" sz="2400" dirty="0" smtClean="0"/>
              <a:t>Duidelijke gebruiksaanwijzingen</a:t>
            </a:r>
          </a:p>
        </p:txBody>
      </p:sp>
      <p:sp>
        <p:nvSpPr>
          <p:cNvPr id="5" name="Rechthoek 4"/>
          <p:cNvSpPr/>
          <p:nvPr/>
        </p:nvSpPr>
        <p:spPr>
          <a:xfrm>
            <a:off x="1055440" y="5629920"/>
            <a:ext cx="1036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Hoe aantrekkelijk moeten we, als organisatie, zijn voor onze klanten?</a:t>
            </a:r>
          </a:p>
        </p:txBody>
      </p:sp>
    </p:spTree>
    <p:extLst>
      <p:ext uri="{BB962C8B-B14F-4D97-AF65-F5344CB8AC3E}">
        <p14:creationId xmlns:p14="http://schemas.microsoft.com/office/powerpoint/2010/main" val="3272145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0" y="192390"/>
            <a:ext cx="4695318" cy="3642631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807968" y="271288"/>
            <a:ext cx="5083443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Doel</a:t>
            </a:r>
          </a:p>
          <a:p>
            <a:r>
              <a:rPr lang="nl-NL" sz="2400" dirty="0" smtClean="0"/>
              <a:t>Een interessante werkgever zijn</a:t>
            </a:r>
          </a:p>
          <a:p>
            <a:endParaRPr lang="nl-NL" sz="2400" dirty="0"/>
          </a:p>
          <a:p>
            <a:r>
              <a:rPr lang="nl-NL" sz="2400" b="1" dirty="0" smtClean="0"/>
              <a:t>Indicator</a:t>
            </a:r>
          </a:p>
          <a:p>
            <a:r>
              <a:rPr lang="nl-NL" sz="2400" dirty="0" smtClean="0"/>
              <a:t>Ziekteverzuim</a:t>
            </a:r>
          </a:p>
          <a:p>
            <a:r>
              <a:rPr lang="nl-NL" sz="2400" dirty="0" smtClean="0"/>
              <a:t>Personeelsverloop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Doel (waardes)</a:t>
            </a:r>
          </a:p>
          <a:p>
            <a:r>
              <a:rPr lang="nl-NL" sz="2400" dirty="0" smtClean="0"/>
              <a:t>Ziekteverzuim van 8% naar 5%</a:t>
            </a:r>
          </a:p>
          <a:p>
            <a:r>
              <a:rPr lang="nl-NL" sz="2400" dirty="0" smtClean="0"/>
              <a:t>Personeelsverloop van 6% naar 3%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Actie</a:t>
            </a:r>
          </a:p>
          <a:p>
            <a:r>
              <a:rPr lang="nl-NL" sz="2400" dirty="0" smtClean="0"/>
              <a:t>Eigen fitnessruimte</a:t>
            </a:r>
          </a:p>
          <a:p>
            <a:r>
              <a:rPr lang="nl-NL" sz="2400" dirty="0" smtClean="0"/>
              <a:t>Frikandellen bij de weeksluiting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224880" y="5629920"/>
            <a:ext cx="11775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/>
              <a:t>Hoe </a:t>
            </a:r>
            <a:r>
              <a:rPr lang="nl-NL" sz="3000" dirty="0" smtClean="0"/>
              <a:t>kunnen we de </a:t>
            </a:r>
            <a:r>
              <a:rPr lang="nl-NL" sz="3000" b="1" dirty="0" smtClean="0"/>
              <a:t>efficiëntie</a:t>
            </a:r>
            <a:r>
              <a:rPr lang="nl-NL" sz="3000" dirty="0" smtClean="0"/>
              <a:t> en </a:t>
            </a:r>
            <a:r>
              <a:rPr lang="nl-NL" sz="3000" b="1" dirty="0" smtClean="0"/>
              <a:t>effectiviteit</a:t>
            </a:r>
            <a:r>
              <a:rPr lang="nl-NL" sz="3000" dirty="0" smtClean="0"/>
              <a:t> van interne processen handhaven of verbeteren? (storingen / ziekteverzuim / uitval) 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515876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65" y="188640"/>
            <a:ext cx="4705433" cy="3693512"/>
          </a:xfrm>
          <a:prstGeom prst="rect">
            <a:avLst/>
          </a:prstGeo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807968" y="548680"/>
            <a:ext cx="4897495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Doel</a:t>
            </a:r>
          </a:p>
          <a:p>
            <a:r>
              <a:rPr lang="nl-NL" sz="2400" dirty="0" smtClean="0"/>
              <a:t>Milieubewust werken</a:t>
            </a:r>
          </a:p>
          <a:p>
            <a:endParaRPr lang="nl-NL" sz="2400" dirty="0"/>
          </a:p>
          <a:p>
            <a:r>
              <a:rPr lang="nl-NL" sz="2400" b="1" dirty="0" smtClean="0"/>
              <a:t>Indicator</a:t>
            </a:r>
          </a:p>
          <a:p>
            <a:r>
              <a:rPr lang="nl-NL" sz="2400" dirty="0" smtClean="0"/>
              <a:t>Overtredingen milieuvergunningen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Doel (waardes)</a:t>
            </a:r>
          </a:p>
          <a:p>
            <a:r>
              <a:rPr lang="nl-NL" sz="2400" dirty="0" smtClean="0"/>
              <a:t>0 overtredingen</a:t>
            </a:r>
            <a:endParaRPr lang="nl-NL" sz="2400" dirty="0"/>
          </a:p>
          <a:p>
            <a:endParaRPr lang="nl-NL" sz="2400" dirty="0" smtClean="0"/>
          </a:p>
          <a:p>
            <a:r>
              <a:rPr lang="nl-NL" sz="2400" b="1" dirty="0" smtClean="0"/>
              <a:t>Actie</a:t>
            </a:r>
          </a:p>
          <a:p>
            <a:r>
              <a:rPr lang="nl-NL" sz="2400" dirty="0" smtClean="0"/>
              <a:t>Gebruik van bestrijdingsmiddelen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1055440" y="5629920"/>
            <a:ext cx="1036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/>
              <a:t>In hoeverre kunnen en ons verbeteren of groeien in een dynamische omgeving?   (Innovatie)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69903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7E850-279B-4594-BB9A-0F1B1800E7A1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1470"/>
            <a:ext cx="9649072" cy="7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33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0">
                <a:solidFill>
                  <a:srgbClr val="1B223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l-NL" dirty="0" smtClean="0">
                <a:solidFill>
                  <a:srgbClr val="4CD4A5"/>
                </a:solidFill>
                <a:latin typeface="Arial" charset="0"/>
                <a:ea typeface="ＭＳ Ｐゴシック" charset="0"/>
                <a:cs typeface="ＭＳ Ｐゴシック" charset="0"/>
              </a:rPr>
              <a:t>OVERLOPENDE POSTEN OP DE EINDBALANS</a:t>
            </a:r>
          </a:p>
          <a:p>
            <a:r>
              <a:rPr lang="nl-NL" sz="2100" b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Belangrijke verbanden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38981" y="3082574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1B223F"/>
                </a:solidFill>
                <a:latin typeface="Arial"/>
              </a:rPr>
              <a:t>Nog te betalen bedragen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38981" y="4442807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Nog te ontvangen bedragen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38981" y="2402458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Vooruitbetaalde bedragen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138981" y="3762690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1B223F"/>
                </a:solidFill>
                <a:latin typeface="Arial"/>
              </a:rPr>
              <a:t>Vooruitontvangen bedragen</a:t>
            </a:r>
          </a:p>
        </p:txBody>
      </p:sp>
      <p:sp>
        <p:nvSpPr>
          <p:cNvPr id="58" name="Tijdelijke aanduiding voor dianummer 2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36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63" name="Rechthoek 4"/>
          <p:cNvSpPr>
            <a:spLocks noChangeArrowheads="1"/>
          </p:cNvSpPr>
          <p:nvPr/>
        </p:nvSpPr>
        <p:spPr bwMode="auto">
          <a:xfrm>
            <a:off x="2197586" y="1711327"/>
            <a:ext cx="1799989" cy="575999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>
                <a:solidFill>
                  <a:srgbClr val="FFFFFF"/>
                </a:solidFill>
                <a:latin typeface="Arial"/>
              </a:rPr>
              <a:t>Eindbalans</a:t>
            </a:r>
          </a:p>
        </p:txBody>
      </p:sp>
      <p:sp>
        <p:nvSpPr>
          <p:cNvPr id="64" name="Rechthoek 4"/>
          <p:cNvSpPr>
            <a:spLocks noChangeArrowheads="1"/>
          </p:cNvSpPr>
          <p:nvPr/>
        </p:nvSpPr>
        <p:spPr bwMode="auto">
          <a:xfrm>
            <a:off x="4124241" y="1695452"/>
            <a:ext cx="1799989" cy="575999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>
                <a:solidFill>
                  <a:srgbClr val="FFFFFF"/>
                </a:solidFill>
                <a:latin typeface="Arial"/>
              </a:rPr>
              <a:t>Beginbalans</a:t>
            </a:r>
          </a:p>
        </p:txBody>
      </p:sp>
      <p:sp>
        <p:nvSpPr>
          <p:cNvPr id="65" name="Rechthoek 4"/>
          <p:cNvSpPr>
            <a:spLocks noChangeArrowheads="1"/>
          </p:cNvSpPr>
          <p:nvPr/>
        </p:nvSpPr>
        <p:spPr bwMode="auto">
          <a:xfrm>
            <a:off x="6050896" y="1695452"/>
            <a:ext cx="1799989" cy="575999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Resultaten-</a:t>
            </a:r>
          </a:p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begroting</a:t>
            </a:r>
          </a:p>
        </p:txBody>
      </p:sp>
      <p:sp>
        <p:nvSpPr>
          <p:cNvPr id="66" name="Rechthoek 4"/>
          <p:cNvSpPr>
            <a:spLocks noChangeArrowheads="1"/>
          </p:cNvSpPr>
          <p:nvPr/>
        </p:nvSpPr>
        <p:spPr bwMode="auto">
          <a:xfrm>
            <a:off x="7977552" y="1695452"/>
            <a:ext cx="1799989" cy="575999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Liquiditeits-</a:t>
            </a:r>
          </a:p>
          <a:p>
            <a:pPr algn="ctr"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begroting</a:t>
            </a:r>
          </a:p>
        </p:txBody>
      </p:sp>
      <p:grpSp>
        <p:nvGrpSpPr>
          <p:cNvPr id="2" name="Groeperen 1"/>
          <p:cNvGrpSpPr/>
          <p:nvPr/>
        </p:nvGrpSpPr>
        <p:grpSpPr>
          <a:xfrm>
            <a:off x="2154238" y="1637746"/>
            <a:ext cx="7655052" cy="0"/>
            <a:chOff x="693738" y="1336121"/>
            <a:chExt cx="7655052" cy="0"/>
          </a:xfrm>
        </p:grpSpPr>
        <p:cxnSp>
          <p:nvCxnSpPr>
            <p:cNvPr id="36" name="Rechte verbindingslijn 35"/>
            <p:cNvCxnSpPr/>
            <p:nvPr/>
          </p:nvCxnSpPr>
          <p:spPr>
            <a:xfrm flipV="1">
              <a:off x="693738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/>
            <p:cNvCxnSpPr/>
            <p:nvPr/>
          </p:nvCxnSpPr>
          <p:spPr>
            <a:xfrm flipV="1">
              <a:off x="2631990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flipV="1">
              <a:off x="4554467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/>
            <p:cNvCxnSpPr/>
            <p:nvPr/>
          </p:nvCxnSpPr>
          <p:spPr>
            <a:xfrm flipV="1">
              <a:off x="6489813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eperen 71"/>
          <p:cNvGrpSpPr/>
          <p:nvPr/>
        </p:nvGrpSpPr>
        <p:grpSpPr>
          <a:xfrm>
            <a:off x="2154238" y="2345971"/>
            <a:ext cx="7655052" cy="0"/>
            <a:chOff x="693738" y="1336121"/>
            <a:chExt cx="7655052" cy="0"/>
          </a:xfrm>
        </p:grpSpPr>
        <p:cxnSp>
          <p:nvCxnSpPr>
            <p:cNvPr id="73" name="Rechte verbindingslijn 72"/>
            <p:cNvCxnSpPr/>
            <p:nvPr/>
          </p:nvCxnSpPr>
          <p:spPr>
            <a:xfrm flipV="1">
              <a:off x="693738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/>
            <p:cNvCxnSpPr/>
            <p:nvPr/>
          </p:nvCxnSpPr>
          <p:spPr>
            <a:xfrm flipV="1">
              <a:off x="2631990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/>
            <p:cNvCxnSpPr/>
            <p:nvPr/>
          </p:nvCxnSpPr>
          <p:spPr>
            <a:xfrm flipV="1">
              <a:off x="4554467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/>
            <p:nvPr/>
          </p:nvCxnSpPr>
          <p:spPr>
            <a:xfrm flipV="1">
              <a:off x="6489813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kstvak 77"/>
          <p:cNvSpPr txBox="1"/>
          <p:nvPr/>
        </p:nvSpPr>
        <p:spPr>
          <a:xfrm>
            <a:off x="4105412" y="3079435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B223F"/>
                </a:solidFill>
                <a:latin typeface="Arial"/>
              </a:rPr>
              <a:t>= nog te betalen bedragen</a:t>
            </a:r>
          </a:p>
        </p:txBody>
      </p:sp>
      <p:sp>
        <p:nvSpPr>
          <p:cNvPr id="79" name="Tekstvak 78"/>
          <p:cNvSpPr txBox="1"/>
          <p:nvPr/>
        </p:nvSpPr>
        <p:spPr>
          <a:xfrm>
            <a:off x="4105412" y="4439668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= nog te ontvangen bedragen</a:t>
            </a:r>
          </a:p>
        </p:txBody>
      </p:sp>
      <p:sp>
        <p:nvSpPr>
          <p:cNvPr id="80" name="Tekstvak 79"/>
          <p:cNvSpPr txBox="1"/>
          <p:nvPr/>
        </p:nvSpPr>
        <p:spPr>
          <a:xfrm>
            <a:off x="4105412" y="2399319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= vooruitbetaalde bedragen</a:t>
            </a:r>
          </a:p>
        </p:txBody>
      </p:sp>
      <p:sp>
        <p:nvSpPr>
          <p:cNvPr id="81" name="Tekstvak 80"/>
          <p:cNvSpPr txBox="1"/>
          <p:nvPr/>
        </p:nvSpPr>
        <p:spPr>
          <a:xfrm>
            <a:off x="4105412" y="3759551"/>
            <a:ext cx="19292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B223F"/>
                </a:solidFill>
                <a:latin typeface="Arial"/>
              </a:rPr>
              <a:t>= vooruitontvangen bedragen</a:t>
            </a:r>
          </a:p>
        </p:txBody>
      </p:sp>
      <p:sp>
        <p:nvSpPr>
          <p:cNvPr id="95" name="Tekstvak 94"/>
          <p:cNvSpPr txBox="1"/>
          <p:nvPr/>
        </p:nvSpPr>
        <p:spPr>
          <a:xfrm>
            <a:off x="6015632" y="4447605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+ opbrengsten</a:t>
            </a:r>
          </a:p>
        </p:txBody>
      </p:sp>
      <p:sp>
        <p:nvSpPr>
          <p:cNvPr id="96" name="Tekstvak 95"/>
          <p:cNvSpPr txBox="1"/>
          <p:nvPr/>
        </p:nvSpPr>
        <p:spPr>
          <a:xfrm>
            <a:off x="6015632" y="2403833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r-IN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kosten</a:t>
            </a:r>
          </a:p>
        </p:txBody>
      </p:sp>
      <p:sp>
        <p:nvSpPr>
          <p:cNvPr id="97" name="Tekstvak 96"/>
          <p:cNvSpPr txBox="1"/>
          <p:nvPr/>
        </p:nvSpPr>
        <p:spPr>
          <a:xfrm>
            <a:off x="6015632" y="3766347"/>
            <a:ext cx="213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r-IN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opbrengsten</a:t>
            </a:r>
          </a:p>
        </p:txBody>
      </p:sp>
      <p:sp>
        <p:nvSpPr>
          <p:cNvPr id="102" name="Tekstvak 101"/>
          <p:cNvSpPr txBox="1"/>
          <p:nvPr/>
        </p:nvSpPr>
        <p:spPr>
          <a:xfrm>
            <a:off x="7950314" y="3084233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r-IN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uitgaven</a:t>
            </a:r>
          </a:p>
        </p:txBody>
      </p:sp>
      <p:sp>
        <p:nvSpPr>
          <p:cNvPr id="103" name="Tekstvak 102"/>
          <p:cNvSpPr txBox="1"/>
          <p:nvPr/>
        </p:nvSpPr>
        <p:spPr>
          <a:xfrm>
            <a:off x="7950314" y="4444466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mr-IN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ontvangsten</a:t>
            </a:r>
          </a:p>
        </p:txBody>
      </p:sp>
      <p:sp>
        <p:nvSpPr>
          <p:cNvPr id="104" name="Tekstvak 103"/>
          <p:cNvSpPr txBox="1"/>
          <p:nvPr/>
        </p:nvSpPr>
        <p:spPr>
          <a:xfrm>
            <a:off x="7950314" y="2404117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+ uitgaven</a:t>
            </a:r>
            <a:endParaRPr lang="nl-NL" sz="1600" b="1" dirty="0">
              <a:solidFill>
                <a:srgbClr val="CD4B8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Tekstvak 104"/>
          <p:cNvSpPr txBox="1"/>
          <p:nvPr/>
        </p:nvSpPr>
        <p:spPr>
          <a:xfrm>
            <a:off x="7950314" y="3764349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+ ontvangsten</a:t>
            </a:r>
          </a:p>
        </p:txBody>
      </p:sp>
      <p:grpSp>
        <p:nvGrpSpPr>
          <p:cNvPr id="109" name="Groeperen 108"/>
          <p:cNvGrpSpPr/>
          <p:nvPr/>
        </p:nvGrpSpPr>
        <p:grpSpPr>
          <a:xfrm>
            <a:off x="2154238" y="3020888"/>
            <a:ext cx="7655052" cy="0"/>
            <a:chOff x="693738" y="1336121"/>
            <a:chExt cx="7655052" cy="0"/>
          </a:xfrm>
        </p:grpSpPr>
        <p:cxnSp>
          <p:nvCxnSpPr>
            <p:cNvPr id="110" name="Rechte verbindingslijn 109"/>
            <p:cNvCxnSpPr/>
            <p:nvPr/>
          </p:nvCxnSpPr>
          <p:spPr>
            <a:xfrm flipV="1">
              <a:off x="693738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>
            <a:xfrm flipV="1">
              <a:off x="2631990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>
            <a:xfrm flipV="1">
              <a:off x="4554467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/>
            <p:cNvCxnSpPr/>
            <p:nvPr/>
          </p:nvCxnSpPr>
          <p:spPr>
            <a:xfrm flipV="1">
              <a:off x="6489813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eperen 113"/>
          <p:cNvGrpSpPr/>
          <p:nvPr/>
        </p:nvGrpSpPr>
        <p:grpSpPr>
          <a:xfrm>
            <a:off x="2154238" y="3695805"/>
            <a:ext cx="7655052" cy="0"/>
            <a:chOff x="693738" y="1336121"/>
            <a:chExt cx="7655052" cy="0"/>
          </a:xfrm>
        </p:grpSpPr>
        <p:cxnSp>
          <p:nvCxnSpPr>
            <p:cNvPr id="115" name="Rechte verbindingslijn 114"/>
            <p:cNvCxnSpPr/>
            <p:nvPr/>
          </p:nvCxnSpPr>
          <p:spPr>
            <a:xfrm flipV="1">
              <a:off x="693738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/>
            <p:cNvCxnSpPr/>
            <p:nvPr/>
          </p:nvCxnSpPr>
          <p:spPr>
            <a:xfrm flipV="1">
              <a:off x="2631990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/>
            <p:cNvCxnSpPr/>
            <p:nvPr/>
          </p:nvCxnSpPr>
          <p:spPr>
            <a:xfrm flipV="1">
              <a:off x="4554467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/>
            <p:cNvCxnSpPr/>
            <p:nvPr/>
          </p:nvCxnSpPr>
          <p:spPr>
            <a:xfrm flipV="1">
              <a:off x="6489813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eperen 118"/>
          <p:cNvGrpSpPr/>
          <p:nvPr/>
        </p:nvGrpSpPr>
        <p:grpSpPr>
          <a:xfrm>
            <a:off x="2154238" y="4370722"/>
            <a:ext cx="7655052" cy="0"/>
            <a:chOff x="693738" y="1336121"/>
            <a:chExt cx="7655052" cy="0"/>
          </a:xfrm>
        </p:grpSpPr>
        <p:cxnSp>
          <p:nvCxnSpPr>
            <p:cNvPr id="120" name="Rechte verbindingslijn 119"/>
            <p:cNvCxnSpPr/>
            <p:nvPr/>
          </p:nvCxnSpPr>
          <p:spPr>
            <a:xfrm flipV="1">
              <a:off x="693738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chte verbindingslijn 120"/>
            <p:cNvCxnSpPr/>
            <p:nvPr/>
          </p:nvCxnSpPr>
          <p:spPr>
            <a:xfrm flipV="1">
              <a:off x="2631990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chte verbindingslijn 121"/>
            <p:cNvCxnSpPr/>
            <p:nvPr/>
          </p:nvCxnSpPr>
          <p:spPr>
            <a:xfrm flipV="1">
              <a:off x="4554467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/>
            <p:cNvCxnSpPr/>
            <p:nvPr/>
          </p:nvCxnSpPr>
          <p:spPr>
            <a:xfrm flipV="1">
              <a:off x="6489813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eperen 123"/>
          <p:cNvGrpSpPr/>
          <p:nvPr/>
        </p:nvGrpSpPr>
        <p:grpSpPr>
          <a:xfrm>
            <a:off x="2154238" y="5045640"/>
            <a:ext cx="7655052" cy="0"/>
            <a:chOff x="693738" y="1336121"/>
            <a:chExt cx="7655052" cy="0"/>
          </a:xfrm>
        </p:grpSpPr>
        <p:cxnSp>
          <p:nvCxnSpPr>
            <p:cNvPr id="125" name="Rechte verbindingslijn 124"/>
            <p:cNvCxnSpPr/>
            <p:nvPr/>
          </p:nvCxnSpPr>
          <p:spPr>
            <a:xfrm flipV="1">
              <a:off x="693738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/>
            <p:cNvCxnSpPr/>
            <p:nvPr/>
          </p:nvCxnSpPr>
          <p:spPr>
            <a:xfrm flipV="1">
              <a:off x="2631990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chte verbindingslijn 126"/>
            <p:cNvCxnSpPr/>
            <p:nvPr/>
          </p:nvCxnSpPr>
          <p:spPr>
            <a:xfrm flipV="1">
              <a:off x="4554467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/>
            <p:cNvCxnSpPr/>
            <p:nvPr/>
          </p:nvCxnSpPr>
          <p:spPr>
            <a:xfrm flipV="1">
              <a:off x="6489813" y="1336121"/>
              <a:ext cx="185897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kstvak 87"/>
          <p:cNvSpPr txBox="1"/>
          <p:nvPr/>
        </p:nvSpPr>
        <p:spPr>
          <a:xfrm>
            <a:off x="6015632" y="3085090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1B223F"/>
                </a:solidFill>
                <a:latin typeface="Arial"/>
              </a:rPr>
              <a:t>+ kosten</a:t>
            </a:r>
          </a:p>
        </p:txBody>
      </p:sp>
    </p:spTree>
    <p:extLst>
      <p:ext uri="{BB962C8B-B14F-4D97-AF65-F5344CB8AC3E}">
        <p14:creationId xmlns:p14="http://schemas.microsoft.com/office/powerpoint/2010/main" val="9325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102" grpId="0"/>
      <p:bldP spid="103" grpId="0"/>
      <p:bldP spid="104" grpId="0"/>
      <p:bldP spid="105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4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smtClean="0"/>
              <a:t>BALANS </a:t>
            </a:r>
            <a:br>
              <a:rPr lang="nl-NL" dirty="0" smtClean="0"/>
            </a:br>
            <a:r>
              <a:rPr lang="nl-NL" sz="2100" b="0" dirty="0">
                <a:solidFill>
                  <a:srgbClr val="FFFFFF"/>
                </a:solidFill>
              </a:rPr>
              <a:t>Een overzicht van bezittingen, schulden en eigen vermogen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2809876" y="1712685"/>
            <a:ext cx="64251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6024038" y="1712684"/>
            <a:ext cx="0" cy="46080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kstvak 32"/>
          <p:cNvSpPr txBox="1"/>
          <p:nvPr/>
        </p:nvSpPr>
        <p:spPr>
          <a:xfrm>
            <a:off x="2711427" y="1418754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1B223F"/>
                </a:solidFill>
                <a:latin typeface="Arial"/>
              </a:rPr>
              <a:t>Activa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7878266" y="1418754"/>
            <a:ext cx="142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rgbClr val="1B223F"/>
                </a:solidFill>
                <a:latin typeface="Arial"/>
              </a:rPr>
              <a:t>Passiva</a:t>
            </a:r>
          </a:p>
        </p:txBody>
      </p:sp>
      <p:sp>
        <p:nvSpPr>
          <p:cNvPr id="25" name="Tijdelijke aanduiding voor inhoud 2"/>
          <p:cNvSpPr txBox="1">
            <a:spLocks/>
          </p:cNvSpPr>
          <p:nvPr/>
        </p:nvSpPr>
        <p:spPr bwMode="auto">
          <a:xfrm>
            <a:off x="2889248" y="2112965"/>
            <a:ext cx="2124000" cy="28416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Vaste activa</a:t>
            </a: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6296023" y="2112965"/>
            <a:ext cx="2124000" cy="28416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Eigen vermogen</a:t>
            </a: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 bwMode="auto">
          <a:xfrm>
            <a:off x="2889248" y="3186115"/>
            <a:ext cx="2124000" cy="28416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Vlottende activa</a:t>
            </a:r>
          </a:p>
        </p:txBody>
      </p:sp>
      <p:sp>
        <p:nvSpPr>
          <p:cNvPr id="28" name="Tijdelijke aanduiding voor inhoud 2"/>
          <p:cNvSpPr txBox="1">
            <a:spLocks/>
          </p:cNvSpPr>
          <p:nvPr/>
        </p:nvSpPr>
        <p:spPr bwMode="auto">
          <a:xfrm>
            <a:off x="2889248" y="5243515"/>
            <a:ext cx="2124000" cy="28416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Liquide middelen</a:t>
            </a:r>
          </a:p>
        </p:txBody>
      </p:sp>
      <p:sp>
        <p:nvSpPr>
          <p:cNvPr id="43" name="Tijdelijke aanduiding voor inhoud 1"/>
          <p:cNvSpPr>
            <a:spLocks noGrp="1"/>
          </p:cNvSpPr>
          <p:nvPr>
            <p:ph idx="1"/>
          </p:nvPr>
        </p:nvSpPr>
        <p:spPr>
          <a:xfrm>
            <a:off x="2892379" y="2418557"/>
            <a:ext cx="3433666" cy="9310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300" dirty="0"/>
              <a:t>Bezit met levensduur &gt; 1 jaar, b.v.</a:t>
            </a:r>
          </a:p>
          <a:p>
            <a:r>
              <a:rPr lang="nl-NL" sz="1300" dirty="0"/>
              <a:t>Gebouw</a:t>
            </a:r>
          </a:p>
          <a:p>
            <a:r>
              <a:rPr lang="nl-NL" sz="1300" dirty="0"/>
              <a:t>Inventaris</a:t>
            </a:r>
          </a:p>
        </p:txBody>
      </p:sp>
      <p:sp>
        <p:nvSpPr>
          <p:cNvPr id="44" name="Tijdelijke aanduiding voor inhoud 1"/>
          <p:cNvSpPr txBox="1">
            <a:spLocks/>
          </p:cNvSpPr>
          <p:nvPr/>
        </p:nvSpPr>
        <p:spPr>
          <a:xfrm>
            <a:off x="2892379" y="3471866"/>
            <a:ext cx="3433667" cy="1401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300" dirty="0"/>
              <a:t>Bezit met levensduur &lt; 1 jaar, b.v.</a:t>
            </a:r>
          </a:p>
          <a:p>
            <a:r>
              <a:rPr lang="nl-NL" sz="1300" dirty="0"/>
              <a:t>Voorraad</a:t>
            </a:r>
          </a:p>
          <a:p>
            <a:r>
              <a:rPr lang="nl-NL" sz="1300" dirty="0"/>
              <a:t>Debiteuren</a:t>
            </a:r>
          </a:p>
          <a:p>
            <a:r>
              <a:rPr lang="nl-NL" sz="1300" dirty="0"/>
              <a:t>Te vorderen btw</a:t>
            </a:r>
          </a:p>
          <a:p>
            <a:r>
              <a:rPr lang="nl-NL" sz="1300" dirty="0"/>
              <a:t>Overlopende posten</a:t>
            </a:r>
          </a:p>
          <a:p>
            <a:pPr marL="444500" lvl="1" indent="-174625"/>
            <a:r>
              <a:rPr lang="nl-NL" sz="1300" dirty="0"/>
              <a:t>Nog te ontvangen bedragen</a:t>
            </a:r>
          </a:p>
          <a:p>
            <a:pPr marL="444500" lvl="1" indent="-174625"/>
            <a:r>
              <a:rPr lang="nl-NL" sz="1300" dirty="0"/>
              <a:t>Vooruitbetaalde bedragen</a:t>
            </a:r>
          </a:p>
        </p:txBody>
      </p:sp>
      <p:sp>
        <p:nvSpPr>
          <p:cNvPr id="45" name="Tijdelijke aanduiding voor inhoud 1"/>
          <p:cNvSpPr txBox="1">
            <a:spLocks/>
          </p:cNvSpPr>
          <p:nvPr/>
        </p:nvSpPr>
        <p:spPr>
          <a:xfrm>
            <a:off x="2892379" y="5557046"/>
            <a:ext cx="2070584" cy="538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Kas</a:t>
            </a:r>
          </a:p>
          <a:p>
            <a:r>
              <a:rPr lang="nl-NL" sz="1200" dirty="0"/>
              <a:t>Bank</a:t>
            </a:r>
          </a:p>
        </p:txBody>
      </p:sp>
      <p:sp>
        <p:nvSpPr>
          <p:cNvPr id="47" name="Tijdelijke aanduiding voor inhoud 2"/>
          <p:cNvSpPr txBox="1">
            <a:spLocks/>
          </p:cNvSpPr>
          <p:nvPr/>
        </p:nvSpPr>
        <p:spPr bwMode="auto">
          <a:xfrm>
            <a:off x="5114924" y="2112964"/>
            <a:ext cx="727075" cy="3000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1B223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200</a:t>
            </a:r>
          </a:p>
        </p:txBody>
      </p:sp>
      <p:sp>
        <p:nvSpPr>
          <p:cNvPr id="49" name="Tijdelijke aanduiding voor inhoud 2"/>
          <p:cNvSpPr txBox="1">
            <a:spLocks/>
          </p:cNvSpPr>
          <p:nvPr/>
        </p:nvSpPr>
        <p:spPr bwMode="auto">
          <a:xfrm>
            <a:off x="5114924" y="3186114"/>
            <a:ext cx="727075" cy="3000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1B223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70</a:t>
            </a:r>
          </a:p>
        </p:txBody>
      </p:sp>
      <p:sp>
        <p:nvSpPr>
          <p:cNvPr id="50" name="Tijdelijke aanduiding voor inhoud 2"/>
          <p:cNvSpPr txBox="1">
            <a:spLocks/>
          </p:cNvSpPr>
          <p:nvPr/>
        </p:nvSpPr>
        <p:spPr bwMode="auto">
          <a:xfrm>
            <a:off x="5114924" y="5227639"/>
            <a:ext cx="727075" cy="3000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1B223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30</a:t>
            </a:r>
          </a:p>
        </p:txBody>
      </p:sp>
      <p:sp>
        <p:nvSpPr>
          <p:cNvPr id="53" name="Tijdelijke aanduiding voor inhoud 2"/>
          <p:cNvSpPr txBox="1">
            <a:spLocks/>
          </p:cNvSpPr>
          <p:nvPr/>
        </p:nvSpPr>
        <p:spPr bwMode="auto">
          <a:xfrm>
            <a:off x="6296023" y="2560640"/>
            <a:ext cx="2124000" cy="28416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Lang vreemd vermogen</a:t>
            </a:r>
          </a:p>
        </p:txBody>
      </p:sp>
      <p:sp>
        <p:nvSpPr>
          <p:cNvPr id="54" name="Tijdelijke aanduiding voor inhoud 2"/>
          <p:cNvSpPr txBox="1">
            <a:spLocks/>
          </p:cNvSpPr>
          <p:nvPr/>
        </p:nvSpPr>
        <p:spPr bwMode="auto">
          <a:xfrm>
            <a:off x="6296023" y="3678637"/>
            <a:ext cx="2124000" cy="28416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FFFFF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Kort vreemd vermogen</a:t>
            </a:r>
          </a:p>
        </p:txBody>
      </p:sp>
      <p:sp>
        <p:nvSpPr>
          <p:cNvPr id="56" name="Tijdelijke aanduiding voor inhoud 1"/>
          <p:cNvSpPr txBox="1">
            <a:spLocks/>
          </p:cNvSpPr>
          <p:nvPr/>
        </p:nvSpPr>
        <p:spPr>
          <a:xfrm>
            <a:off x="6296022" y="3963989"/>
            <a:ext cx="3228978" cy="1547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300" dirty="0"/>
              <a:t>Schulden met looptijd &lt; 1 jaar, b.v.</a:t>
            </a:r>
          </a:p>
          <a:p>
            <a:r>
              <a:rPr lang="nl-NL" sz="1300" dirty="0"/>
              <a:t>Rekening courant krediet </a:t>
            </a:r>
          </a:p>
          <a:p>
            <a:r>
              <a:rPr lang="nl-NL" sz="1300" dirty="0"/>
              <a:t>Crediteuren</a:t>
            </a:r>
          </a:p>
          <a:p>
            <a:r>
              <a:rPr lang="nl-NL" sz="1300" dirty="0"/>
              <a:t>Te betalen btw</a:t>
            </a:r>
          </a:p>
          <a:p>
            <a:r>
              <a:rPr lang="nl-NL" sz="1300" dirty="0"/>
              <a:t>Overlopende posten</a:t>
            </a:r>
          </a:p>
          <a:p>
            <a:pPr marL="444500" lvl="1" indent="-174625"/>
            <a:r>
              <a:rPr lang="nl-NL" sz="1300" dirty="0"/>
              <a:t>Nog te betalen bedragen</a:t>
            </a:r>
          </a:p>
          <a:p>
            <a:pPr marL="444500" lvl="1" indent="-174625"/>
            <a:r>
              <a:rPr lang="nl-NL" sz="1300" dirty="0"/>
              <a:t>Vooruitontvangen bedragen</a:t>
            </a:r>
          </a:p>
          <a:p>
            <a:endParaRPr lang="nl-NL" sz="1300" dirty="0"/>
          </a:p>
        </p:txBody>
      </p:sp>
      <p:sp>
        <p:nvSpPr>
          <p:cNvPr id="58" name="Tijdelijke aanduiding voor inhoud 1"/>
          <p:cNvSpPr txBox="1">
            <a:spLocks/>
          </p:cNvSpPr>
          <p:nvPr/>
        </p:nvSpPr>
        <p:spPr>
          <a:xfrm>
            <a:off x="6296022" y="2863059"/>
            <a:ext cx="3228978" cy="91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300" dirty="0"/>
              <a:t>Schulden met looptijd &gt; 1 jaar, b.v.</a:t>
            </a:r>
          </a:p>
          <a:p>
            <a:r>
              <a:rPr lang="nl-NL" sz="1300" dirty="0"/>
              <a:t>Hypotheek</a:t>
            </a:r>
          </a:p>
          <a:p>
            <a:r>
              <a:rPr lang="nl-NL" sz="1300" dirty="0"/>
              <a:t>Onderhandse lening</a:t>
            </a:r>
          </a:p>
          <a:p>
            <a:endParaRPr lang="nl-NL" sz="1300" dirty="0"/>
          </a:p>
        </p:txBody>
      </p:sp>
      <p:sp>
        <p:nvSpPr>
          <p:cNvPr id="60" name="Tijdelijke aanduiding voor inhoud 2"/>
          <p:cNvSpPr txBox="1">
            <a:spLocks/>
          </p:cNvSpPr>
          <p:nvPr/>
        </p:nvSpPr>
        <p:spPr bwMode="auto">
          <a:xfrm>
            <a:off x="8489948" y="2112964"/>
            <a:ext cx="727075" cy="3000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1B223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160</a:t>
            </a:r>
          </a:p>
        </p:txBody>
      </p:sp>
      <p:sp>
        <p:nvSpPr>
          <p:cNvPr id="64" name="Tijdelijke aanduiding voor inhoud 2"/>
          <p:cNvSpPr txBox="1">
            <a:spLocks/>
          </p:cNvSpPr>
          <p:nvPr/>
        </p:nvSpPr>
        <p:spPr bwMode="auto">
          <a:xfrm>
            <a:off x="8499470" y="3656411"/>
            <a:ext cx="727075" cy="3000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1B223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40</a:t>
            </a:r>
          </a:p>
        </p:txBody>
      </p:sp>
      <p:sp>
        <p:nvSpPr>
          <p:cNvPr id="66" name="Tijdelijke aanduiding voor inhoud 2"/>
          <p:cNvSpPr txBox="1">
            <a:spLocks/>
          </p:cNvSpPr>
          <p:nvPr/>
        </p:nvSpPr>
        <p:spPr bwMode="auto">
          <a:xfrm>
            <a:off x="8489948" y="2544764"/>
            <a:ext cx="727075" cy="3000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28" tIns="45715" rIns="91428" bIns="45715" anchor="ctr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0"/>
              </a:spcBef>
              <a:buClr>
                <a:srgbClr val="2E5DA7"/>
              </a:buClr>
            </a:pPr>
            <a:r>
              <a:rPr lang="nl-NL" sz="1400" dirty="0">
                <a:solidFill>
                  <a:srgbClr val="1B223F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100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892380" y="6038453"/>
            <a:ext cx="2063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1B223F"/>
                </a:solidFill>
                <a:latin typeface="Arial"/>
              </a:rPr>
              <a:t>TOTAAL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6299155" y="6038453"/>
            <a:ext cx="2063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1B223F"/>
                </a:solidFill>
                <a:latin typeface="Arial"/>
              </a:rPr>
              <a:t>TOTAAL</a:t>
            </a:r>
          </a:p>
        </p:txBody>
      </p:sp>
      <p:cxnSp>
        <p:nvCxnSpPr>
          <p:cNvPr id="68" name="Rechte verbindingslijn 67"/>
          <p:cNvCxnSpPr/>
          <p:nvPr/>
        </p:nvCxnSpPr>
        <p:spPr>
          <a:xfrm>
            <a:off x="4991612" y="6114426"/>
            <a:ext cx="882139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/>
          <p:nvPr/>
        </p:nvCxnSpPr>
        <p:spPr>
          <a:xfrm>
            <a:off x="4991612" y="6358305"/>
            <a:ext cx="882139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>
          <a:xfrm>
            <a:off x="8426450" y="6082676"/>
            <a:ext cx="882139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>
            <a:off x="8426450" y="6358305"/>
            <a:ext cx="882139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kstvak 71"/>
          <p:cNvSpPr txBox="1"/>
          <p:nvPr/>
        </p:nvSpPr>
        <p:spPr>
          <a:xfrm>
            <a:off x="5150891" y="6050557"/>
            <a:ext cx="61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1B223F"/>
                </a:solidFill>
                <a:latin typeface="Arial"/>
              </a:rPr>
              <a:t>300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8572494" y="6050557"/>
            <a:ext cx="611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srgbClr val="1B223F"/>
                </a:solidFill>
                <a:latin typeface="Arial"/>
              </a:rPr>
              <a:t>300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692457" y="1366921"/>
            <a:ext cx="27052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00" b="1" dirty="0">
                <a:solidFill>
                  <a:srgbClr val="1B223F"/>
                </a:solidFill>
                <a:latin typeface="Arial"/>
              </a:rPr>
              <a:t>Balans (1 januari 2020)</a:t>
            </a:r>
          </a:p>
        </p:txBody>
      </p:sp>
      <p:sp>
        <p:nvSpPr>
          <p:cNvPr id="42" name="Tekstvak 41"/>
          <p:cNvSpPr txBox="1">
            <a:spLocks noChangeArrowheads="1"/>
          </p:cNvSpPr>
          <p:nvPr/>
        </p:nvSpPr>
        <p:spPr bwMode="auto">
          <a:xfrm>
            <a:off x="2759053" y="1714774"/>
            <a:ext cx="30035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1400" i="1" dirty="0">
                <a:solidFill>
                  <a:srgbClr val="1B223F"/>
                </a:solidFill>
                <a:latin typeface="Arial"/>
              </a:rPr>
              <a:t>Wat doe ik met mijn geld?</a:t>
            </a:r>
          </a:p>
        </p:txBody>
      </p:sp>
      <p:cxnSp>
        <p:nvCxnSpPr>
          <p:cNvPr id="57" name="Rechte verbindingslijn 56"/>
          <p:cNvCxnSpPr/>
          <p:nvPr/>
        </p:nvCxnSpPr>
        <p:spPr>
          <a:xfrm>
            <a:off x="2809876" y="2047420"/>
            <a:ext cx="642517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kstvak 58"/>
          <p:cNvSpPr txBox="1">
            <a:spLocks noChangeArrowheads="1"/>
          </p:cNvSpPr>
          <p:nvPr/>
        </p:nvSpPr>
        <p:spPr bwMode="auto">
          <a:xfrm>
            <a:off x="6767153" y="1714774"/>
            <a:ext cx="2497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nl-NL" sz="1400" i="1" dirty="0">
                <a:solidFill>
                  <a:srgbClr val="1B223F"/>
                </a:solidFill>
                <a:latin typeface="Arial"/>
              </a:rPr>
              <a:t>Hoe kom ik aan mijn geld?</a:t>
            </a:r>
          </a:p>
        </p:txBody>
      </p:sp>
    </p:spTree>
    <p:extLst>
      <p:ext uri="{BB962C8B-B14F-4D97-AF65-F5344CB8AC3E}">
        <p14:creationId xmlns:p14="http://schemas.microsoft.com/office/powerpoint/2010/main" val="6193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43" grpId="0"/>
      <p:bldP spid="44" grpId="0"/>
      <p:bldP spid="45" grpId="0"/>
      <p:bldP spid="47" grpId="0" animBg="1"/>
      <p:bldP spid="49" grpId="0" animBg="1"/>
      <p:bldP spid="50" grpId="0" animBg="1"/>
      <p:bldP spid="53" grpId="0" animBg="1"/>
      <p:bldP spid="54" grpId="0" animBg="1"/>
      <p:bldP spid="56" grpId="0"/>
      <p:bldP spid="58" grpId="0"/>
      <p:bldP spid="60" grpId="0" animBg="1"/>
      <p:bldP spid="64" grpId="0" animBg="1"/>
      <p:bldP spid="66" grpId="0" animBg="1"/>
      <p:bldP spid="14" grpId="0"/>
      <p:bldP spid="67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5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 SOORTEN BEZITTINGEN</a:t>
            </a:r>
            <a:br>
              <a:rPr lang="nl-NL" dirty="0" smtClean="0"/>
            </a:br>
            <a:r>
              <a:rPr lang="nl-NL" sz="2100" b="0" dirty="0">
                <a:solidFill>
                  <a:srgbClr val="FFFFFF"/>
                </a:solidFill>
              </a:rPr>
              <a:t>Of: activa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243505" y="5227638"/>
            <a:ext cx="2122121" cy="406401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3. Liquide middelen</a:t>
            </a:r>
            <a:endParaRPr lang="nl-NL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243505" y="2501900"/>
            <a:ext cx="2122121" cy="406401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1. Vaste activa</a:t>
            </a:r>
            <a:endParaRPr lang="nl-NL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43505" y="4015582"/>
            <a:ext cx="2122121" cy="406401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2. Vlottende activa</a:t>
            </a:r>
            <a:endParaRPr lang="nl-NL" sz="1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ijdelijke aanduiding voor inhoud 1"/>
          <p:cNvSpPr txBox="1">
            <a:spLocks/>
          </p:cNvSpPr>
          <p:nvPr/>
        </p:nvSpPr>
        <p:spPr>
          <a:xfrm>
            <a:off x="4524376" y="2475013"/>
            <a:ext cx="2841624" cy="150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Alle bezittingen die langer dan 1 jaar meegaan</a:t>
            </a:r>
          </a:p>
          <a:p>
            <a:r>
              <a:rPr lang="nl-NL" dirty="0"/>
              <a:t>Het is relatief moeilijk om deze (op korte termijn) in geld om te zetten</a:t>
            </a:r>
          </a:p>
        </p:txBody>
      </p:sp>
      <p:sp>
        <p:nvSpPr>
          <p:cNvPr id="18" name="Tijdelijke aanduiding voor inhoud 1"/>
          <p:cNvSpPr txBox="1">
            <a:spLocks/>
          </p:cNvSpPr>
          <p:nvPr/>
        </p:nvSpPr>
        <p:spPr>
          <a:xfrm>
            <a:off x="4524376" y="3972452"/>
            <a:ext cx="2841624" cy="113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Alle bezittingen die korter dan 1 jaar meegaan</a:t>
            </a:r>
          </a:p>
          <a:p>
            <a:r>
              <a:rPr lang="nl-NL" dirty="0"/>
              <a:t>Op korte termijn worden deze in geld omgezet</a:t>
            </a:r>
          </a:p>
        </p:txBody>
      </p:sp>
      <p:sp>
        <p:nvSpPr>
          <p:cNvPr id="19" name="Tijdelijke aanduiding voor inhoud 1"/>
          <p:cNvSpPr txBox="1">
            <a:spLocks/>
          </p:cNvSpPr>
          <p:nvPr/>
        </p:nvSpPr>
        <p:spPr>
          <a:xfrm>
            <a:off x="4524376" y="5183719"/>
            <a:ext cx="2841624" cy="78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Geld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148255" y="2058054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1B223F"/>
                </a:solidFill>
                <a:latin typeface="Arial"/>
              </a:rPr>
              <a:t>Categorie</a:t>
            </a:r>
          </a:p>
        </p:txBody>
      </p:sp>
      <p:sp>
        <p:nvSpPr>
          <p:cNvPr id="26" name="Tijdelijke aanduiding voor inhoud 1"/>
          <p:cNvSpPr txBox="1">
            <a:spLocks/>
          </p:cNvSpPr>
          <p:nvPr/>
        </p:nvSpPr>
        <p:spPr>
          <a:xfrm>
            <a:off x="7502525" y="2475013"/>
            <a:ext cx="2708275" cy="1113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Gebouw</a:t>
            </a:r>
          </a:p>
          <a:p>
            <a:r>
              <a:rPr lang="nl-NL" dirty="0"/>
              <a:t>Inventaris</a:t>
            </a:r>
          </a:p>
          <a:p>
            <a:r>
              <a:rPr lang="nl-NL" dirty="0"/>
              <a:t>Auto</a:t>
            </a:r>
          </a:p>
        </p:txBody>
      </p:sp>
      <p:sp>
        <p:nvSpPr>
          <p:cNvPr id="27" name="Tijdelijke aanduiding voor inhoud 1"/>
          <p:cNvSpPr txBox="1">
            <a:spLocks/>
          </p:cNvSpPr>
          <p:nvPr/>
        </p:nvSpPr>
        <p:spPr>
          <a:xfrm>
            <a:off x="7502525" y="3972452"/>
            <a:ext cx="2708275" cy="1139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Voorraad</a:t>
            </a:r>
          </a:p>
          <a:p>
            <a:r>
              <a:rPr lang="nl-NL" dirty="0"/>
              <a:t>Debiteuren</a:t>
            </a:r>
          </a:p>
          <a:p>
            <a:r>
              <a:rPr lang="nl-NL" dirty="0"/>
              <a:t>Overlopende posten</a:t>
            </a:r>
          </a:p>
        </p:txBody>
      </p:sp>
      <p:sp>
        <p:nvSpPr>
          <p:cNvPr id="28" name="Tijdelijke aanduiding voor inhoud 1"/>
          <p:cNvSpPr txBox="1">
            <a:spLocks/>
          </p:cNvSpPr>
          <p:nvPr/>
        </p:nvSpPr>
        <p:spPr>
          <a:xfrm>
            <a:off x="7502525" y="5183719"/>
            <a:ext cx="2708275" cy="78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Kas</a:t>
            </a:r>
          </a:p>
          <a:p>
            <a:r>
              <a:rPr lang="nl-NL" dirty="0"/>
              <a:t>Bank</a:t>
            </a:r>
          </a:p>
        </p:txBody>
      </p:sp>
      <p:grpSp>
        <p:nvGrpSpPr>
          <p:cNvPr id="2" name="Groeperen 1"/>
          <p:cNvGrpSpPr/>
          <p:nvPr/>
        </p:nvGrpSpPr>
        <p:grpSpPr>
          <a:xfrm>
            <a:off x="2195880" y="2406726"/>
            <a:ext cx="7533371" cy="0"/>
            <a:chOff x="671879" y="2295601"/>
            <a:chExt cx="7533371" cy="0"/>
          </a:xfrm>
        </p:grpSpPr>
        <p:cxnSp>
          <p:nvCxnSpPr>
            <p:cNvPr id="12" name="Rechte verbindingslijn 11"/>
            <p:cNvCxnSpPr/>
            <p:nvPr/>
          </p:nvCxnSpPr>
          <p:spPr>
            <a:xfrm>
              <a:off x="671879" y="2295601"/>
              <a:ext cx="2196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/>
            <p:cNvCxnSpPr/>
            <p:nvPr/>
          </p:nvCxnSpPr>
          <p:spPr>
            <a:xfrm>
              <a:off x="2951529" y="2295601"/>
              <a:ext cx="2880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/>
            <p:cNvCxnSpPr/>
            <p:nvPr/>
          </p:nvCxnSpPr>
          <p:spPr>
            <a:xfrm>
              <a:off x="5937250" y="2295601"/>
              <a:ext cx="2268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kstvak 43"/>
          <p:cNvSpPr txBox="1"/>
          <p:nvPr/>
        </p:nvSpPr>
        <p:spPr>
          <a:xfrm>
            <a:off x="4491405" y="2058054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1B223F"/>
                </a:solidFill>
                <a:latin typeface="Arial"/>
              </a:rPr>
              <a:t>Omschrijving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7502525" y="2058054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1B223F"/>
                </a:solidFill>
                <a:latin typeface="Arial"/>
              </a:rPr>
              <a:t>Voorbeelden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64130" y="1470679"/>
            <a:ext cx="669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1B223F"/>
                </a:solidFill>
                <a:latin typeface="Arial"/>
              </a:rPr>
              <a:t>Activa: “wat doe ik met mijn geld?”</a:t>
            </a:r>
          </a:p>
        </p:txBody>
      </p:sp>
      <p:grpSp>
        <p:nvGrpSpPr>
          <p:cNvPr id="51" name="Groeperen 50"/>
          <p:cNvGrpSpPr/>
          <p:nvPr/>
        </p:nvGrpSpPr>
        <p:grpSpPr>
          <a:xfrm>
            <a:off x="2195880" y="2058054"/>
            <a:ext cx="7533371" cy="0"/>
            <a:chOff x="671879" y="2295601"/>
            <a:chExt cx="7533371" cy="0"/>
          </a:xfrm>
        </p:grpSpPr>
        <p:cxnSp>
          <p:nvCxnSpPr>
            <p:cNvPr id="52" name="Rechte verbindingslijn 51"/>
            <p:cNvCxnSpPr/>
            <p:nvPr/>
          </p:nvCxnSpPr>
          <p:spPr>
            <a:xfrm>
              <a:off x="671879" y="2295601"/>
              <a:ext cx="2196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2951529" y="2295601"/>
              <a:ext cx="2880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>
              <a:off x="5937250" y="2295601"/>
              <a:ext cx="2268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eperen 54"/>
          <p:cNvGrpSpPr/>
          <p:nvPr/>
        </p:nvGrpSpPr>
        <p:grpSpPr>
          <a:xfrm>
            <a:off x="2195880" y="3922182"/>
            <a:ext cx="7533371" cy="0"/>
            <a:chOff x="671879" y="2295601"/>
            <a:chExt cx="7533371" cy="0"/>
          </a:xfrm>
        </p:grpSpPr>
        <p:cxnSp>
          <p:nvCxnSpPr>
            <p:cNvPr id="56" name="Rechte verbindingslijn 55"/>
            <p:cNvCxnSpPr/>
            <p:nvPr/>
          </p:nvCxnSpPr>
          <p:spPr>
            <a:xfrm>
              <a:off x="671879" y="2295601"/>
              <a:ext cx="2196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2951529" y="2295601"/>
              <a:ext cx="2880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>
              <a:off x="5937250" y="2295601"/>
              <a:ext cx="2268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eperen 58"/>
          <p:cNvGrpSpPr/>
          <p:nvPr/>
        </p:nvGrpSpPr>
        <p:grpSpPr>
          <a:xfrm>
            <a:off x="2195880" y="5154082"/>
            <a:ext cx="7533371" cy="0"/>
            <a:chOff x="671879" y="2295601"/>
            <a:chExt cx="7533371" cy="0"/>
          </a:xfrm>
        </p:grpSpPr>
        <p:cxnSp>
          <p:nvCxnSpPr>
            <p:cNvPr id="60" name="Rechte verbindingslijn 59"/>
            <p:cNvCxnSpPr/>
            <p:nvPr/>
          </p:nvCxnSpPr>
          <p:spPr>
            <a:xfrm>
              <a:off x="671879" y="2295601"/>
              <a:ext cx="2196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/>
            <p:cNvCxnSpPr/>
            <p:nvPr/>
          </p:nvCxnSpPr>
          <p:spPr>
            <a:xfrm>
              <a:off x="2951529" y="2295601"/>
              <a:ext cx="2880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>
              <a:off x="5937250" y="2295601"/>
              <a:ext cx="2268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eperen 62"/>
          <p:cNvGrpSpPr/>
          <p:nvPr/>
        </p:nvGrpSpPr>
        <p:grpSpPr>
          <a:xfrm>
            <a:off x="2195880" y="5959476"/>
            <a:ext cx="7533371" cy="0"/>
            <a:chOff x="671879" y="2295601"/>
            <a:chExt cx="7533371" cy="0"/>
          </a:xfrm>
        </p:grpSpPr>
        <p:cxnSp>
          <p:nvCxnSpPr>
            <p:cNvPr id="64" name="Rechte verbindingslijn 63"/>
            <p:cNvCxnSpPr/>
            <p:nvPr/>
          </p:nvCxnSpPr>
          <p:spPr>
            <a:xfrm>
              <a:off x="671879" y="2295601"/>
              <a:ext cx="2196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>
              <a:off x="2951529" y="2295601"/>
              <a:ext cx="2880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/>
            <p:cNvCxnSpPr/>
            <p:nvPr/>
          </p:nvCxnSpPr>
          <p:spPr>
            <a:xfrm>
              <a:off x="5937250" y="2295601"/>
              <a:ext cx="2268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4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build="p"/>
      <p:bldP spid="18" grpId="0" build="p"/>
      <p:bldP spid="19" grpId="0" build="p"/>
      <p:bldP spid="10" grpId="0"/>
      <p:bldP spid="26" grpId="0"/>
      <p:bldP spid="27" grpId="0"/>
      <p:bldP spid="28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6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VLOTTENDE ACTIVA</a:t>
            </a:r>
            <a:br>
              <a:rPr lang="nl-NL" dirty="0" smtClean="0"/>
            </a:br>
            <a:r>
              <a:rPr lang="nl-NL" sz="2100" b="0" dirty="0">
                <a:solidFill>
                  <a:srgbClr val="FFFFFF"/>
                </a:solidFill>
              </a:rPr>
              <a:t>Extra aandacht voor deze moeilijke(re) categorie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291129" y="3539332"/>
            <a:ext cx="2160000" cy="467999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3. Nog te ontvangen</a:t>
            </a:r>
          </a:p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    bedragen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291129" y="1898650"/>
            <a:ext cx="2160000" cy="467999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1. Voorraad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91129" y="2607866"/>
            <a:ext cx="2160000" cy="467999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2. Debiteuren</a:t>
            </a:r>
          </a:p>
        </p:txBody>
      </p:sp>
      <p:sp>
        <p:nvSpPr>
          <p:cNvPr id="17" name="Tijdelijke aanduiding voor inhoud 1"/>
          <p:cNvSpPr txBox="1">
            <a:spLocks/>
          </p:cNvSpPr>
          <p:nvPr/>
        </p:nvSpPr>
        <p:spPr>
          <a:xfrm>
            <a:off x="4652301" y="1840013"/>
            <a:ext cx="5400000" cy="620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Voorraden worden op korte termijn verkocht</a:t>
            </a:r>
          </a:p>
          <a:p>
            <a:r>
              <a:rPr lang="nl-NL" dirty="0"/>
              <a:t>In de tussentijd zit jouw geld “vast” in de voorraad</a:t>
            </a:r>
          </a:p>
        </p:txBody>
      </p:sp>
      <p:sp>
        <p:nvSpPr>
          <p:cNvPr id="18" name="Tijdelijke aanduiding voor inhoud 1"/>
          <p:cNvSpPr txBox="1">
            <a:spLocks/>
          </p:cNvSpPr>
          <p:nvPr/>
        </p:nvSpPr>
        <p:spPr>
          <a:xfrm>
            <a:off x="4652301" y="2527828"/>
            <a:ext cx="5400000" cy="1063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Je hebt het product geleverd maar jouw klant moet nog betalen</a:t>
            </a:r>
          </a:p>
          <a:p>
            <a:r>
              <a:rPr lang="nl-NL" dirty="0"/>
              <a:t>Ook wel: verstrekt leverancierskrediet</a:t>
            </a:r>
          </a:p>
        </p:txBody>
      </p:sp>
      <p:sp>
        <p:nvSpPr>
          <p:cNvPr id="19" name="Tijdelijke aanduiding voor inhoud 1"/>
          <p:cNvSpPr txBox="1">
            <a:spLocks/>
          </p:cNvSpPr>
          <p:nvPr/>
        </p:nvSpPr>
        <p:spPr>
          <a:xfrm>
            <a:off x="4652301" y="4421719"/>
            <a:ext cx="5400000" cy="896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Voorbeeld: je huurt een gebouw en hebt voor een kwartaal vooruitbetaald</a:t>
            </a:r>
          </a:p>
          <a:p>
            <a:r>
              <a:rPr lang="nl-NL" dirty="0"/>
              <a:t>Je hebt nog recht op een kwartaal huur</a:t>
            </a:r>
          </a:p>
          <a:p>
            <a:r>
              <a:rPr lang="nl-NL" dirty="0"/>
              <a:t>Ook wel: verstrekt afnemerskrediet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4539030" y="1454804"/>
            <a:ext cx="1929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1B223F"/>
                </a:solidFill>
                <a:latin typeface="Arial"/>
              </a:rPr>
              <a:t>Omschrijving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291129" y="4470798"/>
            <a:ext cx="2160000" cy="467999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4. Vooruitbetaalde </a:t>
            </a:r>
          </a:p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    bedragen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291129" y="5719763"/>
            <a:ext cx="2160000" cy="467999"/>
          </a:xfrm>
          <a:prstGeom prst="rect">
            <a:avLst/>
          </a:prstGeom>
          <a:solidFill>
            <a:srgbClr val="1B223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0"/>
              </a:spcBef>
            </a:pPr>
            <a:r>
              <a:rPr lang="nl-NL" sz="1600" dirty="0">
                <a:solidFill>
                  <a:srgbClr val="FFFFFF"/>
                </a:solidFill>
                <a:latin typeface="Arial"/>
              </a:rPr>
              <a:t> 5. Te vorderen btw</a:t>
            </a:r>
          </a:p>
        </p:txBody>
      </p:sp>
      <p:grpSp>
        <p:nvGrpSpPr>
          <p:cNvPr id="58" name="Groeperen 57"/>
          <p:cNvGrpSpPr/>
          <p:nvPr/>
        </p:nvGrpSpPr>
        <p:grpSpPr>
          <a:xfrm>
            <a:off x="2211754" y="1810206"/>
            <a:ext cx="7803784" cy="0"/>
            <a:chOff x="687754" y="1502428"/>
            <a:chExt cx="7803784" cy="0"/>
          </a:xfrm>
        </p:grpSpPr>
        <p:cxnSp>
          <p:nvCxnSpPr>
            <p:cNvPr id="59" name="Rechte verbindingslijn 58"/>
            <p:cNvCxnSpPr/>
            <p:nvPr/>
          </p:nvCxnSpPr>
          <p:spPr>
            <a:xfrm flipV="1">
              <a:off x="687754" y="1502428"/>
              <a:ext cx="2304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/>
            <p:cNvCxnSpPr/>
            <p:nvPr/>
          </p:nvCxnSpPr>
          <p:spPr>
            <a:xfrm>
              <a:off x="3069951" y="1502428"/>
              <a:ext cx="542158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ijdelijke aanduiding voor inhoud 1"/>
          <p:cNvSpPr txBox="1">
            <a:spLocks/>
          </p:cNvSpPr>
          <p:nvPr/>
        </p:nvSpPr>
        <p:spPr>
          <a:xfrm>
            <a:off x="4652301" y="3473184"/>
            <a:ext cx="5400000" cy="686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Voorbeeld: je verhuurt een deel van jouw bedrijfspand en de huurder betaalt achteraf</a:t>
            </a:r>
          </a:p>
          <a:p>
            <a:r>
              <a:rPr lang="nl-NL" dirty="0"/>
              <a:t>Je hebt nog geld tegoed van anderen dan klanten</a:t>
            </a:r>
          </a:p>
        </p:txBody>
      </p:sp>
      <p:sp>
        <p:nvSpPr>
          <p:cNvPr id="62" name="Tijdelijke aanduiding voor inhoud 1"/>
          <p:cNvSpPr txBox="1">
            <a:spLocks/>
          </p:cNvSpPr>
          <p:nvPr/>
        </p:nvSpPr>
        <p:spPr>
          <a:xfrm>
            <a:off x="4652300" y="5614459"/>
            <a:ext cx="5400000" cy="846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Je krijgt nog btw terug van de fiscus</a:t>
            </a:r>
          </a:p>
          <a:p>
            <a:r>
              <a:rPr lang="nl-NL" dirty="0"/>
              <a:t>Na afloop van een kwartaal krijg je het geld terug</a:t>
            </a:r>
          </a:p>
        </p:txBody>
      </p:sp>
      <p:grpSp>
        <p:nvGrpSpPr>
          <p:cNvPr id="38" name="Groeperen 37"/>
          <p:cNvGrpSpPr/>
          <p:nvPr/>
        </p:nvGrpSpPr>
        <p:grpSpPr>
          <a:xfrm>
            <a:off x="2211754" y="2496077"/>
            <a:ext cx="7803784" cy="0"/>
            <a:chOff x="687754" y="1502428"/>
            <a:chExt cx="7803784" cy="0"/>
          </a:xfrm>
        </p:grpSpPr>
        <p:cxnSp>
          <p:nvCxnSpPr>
            <p:cNvPr id="39" name="Rechte verbindingslijn 38"/>
            <p:cNvCxnSpPr/>
            <p:nvPr/>
          </p:nvCxnSpPr>
          <p:spPr>
            <a:xfrm flipV="1">
              <a:off x="687754" y="1502428"/>
              <a:ext cx="2304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39"/>
            <p:cNvCxnSpPr/>
            <p:nvPr/>
          </p:nvCxnSpPr>
          <p:spPr>
            <a:xfrm>
              <a:off x="3069951" y="1502428"/>
              <a:ext cx="542158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eperen 40"/>
          <p:cNvGrpSpPr/>
          <p:nvPr/>
        </p:nvGrpSpPr>
        <p:grpSpPr>
          <a:xfrm>
            <a:off x="2211754" y="3442227"/>
            <a:ext cx="7803784" cy="0"/>
            <a:chOff x="687754" y="1502428"/>
            <a:chExt cx="7803784" cy="0"/>
          </a:xfrm>
        </p:grpSpPr>
        <p:cxnSp>
          <p:nvCxnSpPr>
            <p:cNvPr id="42" name="Rechte verbindingslijn 41"/>
            <p:cNvCxnSpPr/>
            <p:nvPr/>
          </p:nvCxnSpPr>
          <p:spPr>
            <a:xfrm flipV="1">
              <a:off x="687754" y="1502428"/>
              <a:ext cx="2304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/>
          </p:nvCxnSpPr>
          <p:spPr>
            <a:xfrm>
              <a:off x="3069951" y="1502428"/>
              <a:ext cx="542158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eperen 44"/>
          <p:cNvGrpSpPr/>
          <p:nvPr/>
        </p:nvGrpSpPr>
        <p:grpSpPr>
          <a:xfrm>
            <a:off x="2211754" y="4389968"/>
            <a:ext cx="7803784" cy="0"/>
            <a:chOff x="687754" y="1502428"/>
            <a:chExt cx="7803784" cy="0"/>
          </a:xfrm>
        </p:grpSpPr>
        <p:cxnSp>
          <p:nvCxnSpPr>
            <p:cNvPr id="46" name="Rechte verbindingslijn 45"/>
            <p:cNvCxnSpPr/>
            <p:nvPr/>
          </p:nvCxnSpPr>
          <p:spPr>
            <a:xfrm flipV="1">
              <a:off x="687754" y="1502428"/>
              <a:ext cx="2304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3069951" y="1502428"/>
              <a:ext cx="542158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eperen 48"/>
          <p:cNvGrpSpPr/>
          <p:nvPr/>
        </p:nvGrpSpPr>
        <p:grpSpPr>
          <a:xfrm>
            <a:off x="2211754" y="5614459"/>
            <a:ext cx="7803784" cy="0"/>
            <a:chOff x="687754" y="1502428"/>
            <a:chExt cx="7803784" cy="0"/>
          </a:xfrm>
        </p:grpSpPr>
        <p:cxnSp>
          <p:nvCxnSpPr>
            <p:cNvPr id="50" name="Rechte verbindingslijn 49"/>
            <p:cNvCxnSpPr/>
            <p:nvPr/>
          </p:nvCxnSpPr>
          <p:spPr>
            <a:xfrm flipV="1">
              <a:off x="687754" y="1502428"/>
              <a:ext cx="2304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>
              <a:off x="3069951" y="1502428"/>
              <a:ext cx="542158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eperen 51"/>
          <p:cNvGrpSpPr/>
          <p:nvPr/>
        </p:nvGrpSpPr>
        <p:grpSpPr>
          <a:xfrm>
            <a:off x="2211754" y="6303120"/>
            <a:ext cx="7803784" cy="0"/>
            <a:chOff x="687754" y="1502428"/>
            <a:chExt cx="7803784" cy="0"/>
          </a:xfrm>
        </p:grpSpPr>
        <p:cxnSp>
          <p:nvCxnSpPr>
            <p:cNvPr id="56" name="Rechte verbindingslijn 55"/>
            <p:cNvCxnSpPr/>
            <p:nvPr/>
          </p:nvCxnSpPr>
          <p:spPr>
            <a:xfrm flipV="1">
              <a:off x="687754" y="1502428"/>
              <a:ext cx="2304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>
              <a:off x="3069951" y="1502428"/>
              <a:ext cx="542158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eperen 77"/>
          <p:cNvGrpSpPr/>
          <p:nvPr/>
        </p:nvGrpSpPr>
        <p:grpSpPr>
          <a:xfrm>
            <a:off x="2211754" y="1454804"/>
            <a:ext cx="7803784" cy="0"/>
            <a:chOff x="687754" y="1502428"/>
            <a:chExt cx="7803784" cy="0"/>
          </a:xfrm>
        </p:grpSpPr>
        <p:cxnSp>
          <p:nvCxnSpPr>
            <p:cNvPr id="79" name="Rechte verbindingslijn 78"/>
            <p:cNvCxnSpPr/>
            <p:nvPr/>
          </p:nvCxnSpPr>
          <p:spPr>
            <a:xfrm flipV="1">
              <a:off x="687754" y="1502428"/>
              <a:ext cx="230400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/>
            <p:cNvCxnSpPr/>
            <p:nvPr/>
          </p:nvCxnSpPr>
          <p:spPr>
            <a:xfrm>
              <a:off x="3069951" y="1502428"/>
              <a:ext cx="5421587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4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7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br>
              <a:rPr lang="nl-NL" dirty="0" smtClean="0"/>
            </a:br>
            <a:r>
              <a:rPr lang="nl-NL" sz="2100" b="0" dirty="0">
                <a:solidFill>
                  <a:srgbClr val="FFFFFF"/>
                </a:solidFill>
              </a:rPr>
              <a:t>Zet de balansposten op de juiste plek</a:t>
            </a:r>
          </a:p>
        </p:txBody>
      </p:sp>
      <p:sp>
        <p:nvSpPr>
          <p:cNvPr id="6" name="Tijdelijke aanduiding voor inhoud 1"/>
          <p:cNvSpPr>
            <a:spLocks noGrp="1"/>
          </p:cNvSpPr>
          <p:nvPr>
            <p:ph idx="1"/>
          </p:nvPr>
        </p:nvSpPr>
        <p:spPr>
          <a:xfrm>
            <a:off x="5961063" y="2362338"/>
            <a:ext cx="3833812" cy="3352662"/>
          </a:xfrm>
        </p:spPr>
        <p:txBody>
          <a:bodyPr>
            <a:noAutofit/>
          </a:bodyPr>
          <a:lstStyle/>
          <a:p>
            <a:r>
              <a:rPr lang="nl-NL" dirty="0" smtClean="0"/>
              <a:t>Teken een balans</a:t>
            </a:r>
          </a:p>
          <a:p>
            <a:r>
              <a:rPr lang="nl-NL" dirty="0" smtClean="0"/>
              <a:t>Noteer de drie hoofdcategorieën aan de debetzijde van de balans</a:t>
            </a:r>
          </a:p>
          <a:p>
            <a:r>
              <a:rPr lang="nl-NL" dirty="0" smtClean="0"/>
              <a:t>Noteer </a:t>
            </a:r>
            <a:r>
              <a:rPr lang="nl-NL" dirty="0"/>
              <a:t>de drie hoofdcategorieën aan de </a:t>
            </a:r>
            <a:r>
              <a:rPr lang="nl-NL" dirty="0" smtClean="0"/>
              <a:t>creditzijde van </a:t>
            </a:r>
            <a:r>
              <a:rPr lang="nl-NL" dirty="0"/>
              <a:t>de balans</a:t>
            </a:r>
          </a:p>
          <a:p>
            <a:r>
              <a:rPr lang="nl-NL" dirty="0" smtClean="0"/>
              <a:t>Er verschijnen straks 17 balansposten op het bord. Zet deze op de juiste plek</a:t>
            </a:r>
          </a:p>
          <a:p>
            <a:r>
              <a:rPr lang="nl-NL" dirty="0" smtClean="0"/>
              <a:t>Stel jezelf steeds de vraag: “Is er sprake van een bezitting of een schuld (of eigen vermogen)?”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933978" y="1592490"/>
            <a:ext cx="270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1B223F"/>
                </a:solidFill>
                <a:latin typeface="Arial"/>
              </a:rPr>
              <a:t>Opdracht</a:t>
            </a:r>
          </a:p>
        </p:txBody>
      </p:sp>
      <p:cxnSp>
        <p:nvCxnSpPr>
          <p:cNvPr id="8" name="Rechte verbindingslijn 5"/>
          <p:cNvCxnSpPr>
            <a:cxnSpLocks noChangeShapeType="1"/>
          </p:cNvCxnSpPr>
          <p:nvPr/>
        </p:nvCxnSpPr>
        <p:spPr bwMode="auto">
          <a:xfrm flipV="1">
            <a:off x="2335485" y="2891267"/>
            <a:ext cx="3199042" cy="0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Rechte verbindingslijn 6"/>
          <p:cNvCxnSpPr>
            <a:cxnSpLocks noChangeShapeType="1"/>
          </p:cNvCxnSpPr>
          <p:nvPr/>
        </p:nvCxnSpPr>
        <p:spPr bwMode="auto">
          <a:xfrm rot="5400000">
            <a:off x="2929052" y="3881311"/>
            <a:ext cx="1984626" cy="3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" name="Tekstvak 8"/>
          <p:cNvSpPr txBox="1">
            <a:spLocks noChangeArrowheads="1"/>
          </p:cNvSpPr>
          <p:nvPr/>
        </p:nvSpPr>
        <p:spPr bwMode="auto">
          <a:xfrm>
            <a:off x="2230856" y="2557074"/>
            <a:ext cx="18149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400" b="0" dirty="0">
                <a:solidFill>
                  <a:srgbClr val="1B223F"/>
                </a:solidFill>
              </a:rPr>
              <a:t>Debet</a:t>
            </a:r>
          </a:p>
        </p:txBody>
      </p:sp>
      <p:sp>
        <p:nvSpPr>
          <p:cNvPr id="11" name="Tekstvak 9"/>
          <p:cNvSpPr txBox="1">
            <a:spLocks noChangeArrowheads="1"/>
          </p:cNvSpPr>
          <p:nvPr/>
        </p:nvSpPr>
        <p:spPr bwMode="auto">
          <a:xfrm>
            <a:off x="4922566" y="2557074"/>
            <a:ext cx="91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400" b="0" dirty="0">
                <a:solidFill>
                  <a:srgbClr val="1B223F"/>
                </a:solidFill>
              </a:rPr>
              <a:t>Credit</a:t>
            </a:r>
          </a:p>
        </p:txBody>
      </p:sp>
      <p:sp>
        <p:nvSpPr>
          <p:cNvPr id="12" name="Rechthoek 4"/>
          <p:cNvSpPr>
            <a:spLocks noChangeArrowheads="1"/>
          </p:cNvSpPr>
          <p:nvPr/>
        </p:nvSpPr>
        <p:spPr bwMode="auto">
          <a:xfrm>
            <a:off x="2409796" y="2975871"/>
            <a:ext cx="1423593" cy="360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r>
              <a:rPr lang="nl-NL" sz="1600" dirty="0">
                <a:solidFill>
                  <a:srgbClr val="FFFFFF"/>
                </a:solidFill>
                <a:latin typeface="Arial"/>
              </a:rPr>
              <a:t>VA</a:t>
            </a:r>
          </a:p>
        </p:txBody>
      </p:sp>
      <p:sp>
        <p:nvSpPr>
          <p:cNvPr id="13" name="Rechthoek 4"/>
          <p:cNvSpPr>
            <a:spLocks noChangeArrowheads="1"/>
          </p:cNvSpPr>
          <p:nvPr/>
        </p:nvSpPr>
        <p:spPr bwMode="auto">
          <a:xfrm>
            <a:off x="2409801" y="3679263"/>
            <a:ext cx="1423593" cy="360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VLA</a:t>
            </a:r>
          </a:p>
        </p:txBody>
      </p:sp>
      <p:sp>
        <p:nvSpPr>
          <p:cNvPr id="14" name="Rechthoek 4"/>
          <p:cNvSpPr>
            <a:spLocks noChangeArrowheads="1"/>
          </p:cNvSpPr>
          <p:nvPr/>
        </p:nvSpPr>
        <p:spPr bwMode="auto">
          <a:xfrm>
            <a:off x="2418491" y="4372734"/>
            <a:ext cx="1423593" cy="360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LA</a:t>
            </a:r>
          </a:p>
        </p:txBody>
      </p:sp>
      <p:sp>
        <p:nvSpPr>
          <p:cNvPr id="15" name="Rechthoek 4"/>
          <p:cNvSpPr>
            <a:spLocks noChangeArrowheads="1"/>
          </p:cNvSpPr>
          <p:nvPr/>
        </p:nvSpPr>
        <p:spPr bwMode="auto">
          <a:xfrm>
            <a:off x="4034978" y="2975871"/>
            <a:ext cx="142359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EV</a:t>
            </a:r>
          </a:p>
        </p:txBody>
      </p:sp>
      <p:sp>
        <p:nvSpPr>
          <p:cNvPr id="16" name="Rechthoek 4"/>
          <p:cNvSpPr>
            <a:spLocks noChangeArrowheads="1"/>
          </p:cNvSpPr>
          <p:nvPr/>
        </p:nvSpPr>
        <p:spPr bwMode="auto">
          <a:xfrm>
            <a:off x="4034978" y="3678505"/>
            <a:ext cx="142359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LVV</a:t>
            </a:r>
          </a:p>
        </p:txBody>
      </p:sp>
      <p:sp>
        <p:nvSpPr>
          <p:cNvPr id="17" name="Rechthoek 4"/>
          <p:cNvSpPr>
            <a:spLocks noChangeArrowheads="1"/>
          </p:cNvSpPr>
          <p:nvPr/>
        </p:nvSpPr>
        <p:spPr bwMode="auto">
          <a:xfrm>
            <a:off x="4034978" y="4395502"/>
            <a:ext cx="142359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KVV</a:t>
            </a:r>
          </a:p>
        </p:txBody>
      </p:sp>
      <p:sp>
        <p:nvSpPr>
          <p:cNvPr id="19" name="Tekstvak 9"/>
          <p:cNvSpPr txBox="1">
            <a:spLocks noChangeArrowheads="1"/>
          </p:cNvSpPr>
          <p:nvPr/>
        </p:nvSpPr>
        <p:spPr bwMode="auto">
          <a:xfrm>
            <a:off x="3357103" y="2568714"/>
            <a:ext cx="11285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NL" sz="1400" b="0" dirty="0">
                <a:solidFill>
                  <a:srgbClr val="1B223F"/>
                </a:solidFill>
              </a:rPr>
              <a:t>31 dec</a:t>
            </a:r>
          </a:p>
        </p:txBody>
      </p:sp>
    </p:spTree>
    <p:extLst>
      <p:ext uri="{BB962C8B-B14F-4D97-AF65-F5344CB8AC3E}">
        <p14:creationId xmlns:p14="http://schemas.microsoft.com/office/powerpoint/2010/main" val="4286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DF11-B7BD-D24F-A20C-A80F95D654A4}" type="slidenum">
              <a:rPr lang="nl-NL">
                <a:solidFill>
                  <a:srgbClr val="FFFFFF">
                    <a:lumMod val="65000"/>
                  </a:srgbClr>
                </a:solidFill>
                <a:latin typeface="Arial"/>
              </a:rPr>
              <a:pPr/>
              <a:t>8</a:t>
            </a:fld>
            <a:endParaRPr lang="nl-NL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  <a:br>
              <a:rPr lang="nl-NL" dirty="0"/>
            </a:br>
            <a:r>
              <a:rPr lang="nl-NL" sz="2100" b="0" dirty="0">
                <a:solidFill>
                  <a:srgbClr val="FFFFFF"/>
                </a:solidFill>
              </a:rPr>
              <a:t>Zet de balansposten op de juiste plek</a:t>
            </a:r>
            <a:endParaRPr lang="nl-NL" sz="21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309813" y="1505088"/>
            <a:ext cx="3548062" cy="45259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Voorraad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Crediteuren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Hypotheek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Ontvangen afnemerskrediet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Debiteuren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Vooruitontvangen bedragen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Gebouw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Te vorderen btw</a:t>
            </a:r>
          </a:p>
          <a:p>
            <a:pPr marL="249237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Nog te ontvangen bedragen</a:t>
            </a:r>
          </a:p>
          <a:p>
            <a:pPr marL="249237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Inventaris</a:t>
            </a:r>
          </a:p>
          <a:p>
            <a:pPr marL="249237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dirty="0"/>
              <a:t>Te betalen BTW</a:t>
            </a:r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6296820" y="1350452"/>
            <a:ext cx="3672681" cy="286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3525" indent="-2635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1pPr>
            <a:lvl2pPr marL="627063" indent="-2635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23F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242F27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sz="1800" dirty="0"/>
              <a:t>12.  Bank</a:t>
            </a:r>
          </a:p>
          <a:p>
            <a:pPr marL="447675" indent="-447675">
              <a:lnSpc>
                <a:spcPct val="150000"/>
              </a:lnSpc>
              <a:buFont typeface="Arial"/>
              <a:buAutoNum type="arabicPeriod" startAt="13"/>
            </a:pPr>
            <a:r>
              <a:rPr lang="nl-NL" sz="1800" dirty="0"/>
              <a:t>Vooruitbetaalde bedragen</a:t>
            </a:r>
          </a:p>
          <a:p>
            <a:pPr marL="447675" indent="-447675">
              <a:lnSpc>
                <a:spcPct val="150000"/>
              </a:lnSpc>
              <a:buFont typeface="Arial"/>
              <a:buAutoNum type="arabicPeriod" startAt="13"/>
            </a:pPr>
            <a:r>
              <a:rPr lang="nl-NL" sz="1800" dirty="0"/>
              <a:t>Nog te betalen bedragen</a:t>
            </a:r>
          </a:p>
          <a:p>
            <a:pPr marL="447675" indent="-447675">
              <a:lnSpc>
                <a:spcPct val="150000"/>
              </a:lnSpc>
              <a:buFont typeface="Arial"/>
              <a:buAutoNum type="arabicPeriod" startAt="13"/>
            </a:pPr>
            <a:r>
              <a:rPr lang="nl-NL" sz="1800" dirty="0"/>
              <a:t>Kas</a:t>
            </a:r>
          </a:p>
          <a:p>
            <a:pPr marL="447675" indent="-447675">
              <a:lnSpc>
                <a:spcPct val="150000"/>
              </a:lnSpc>
              <a:buFont typeface="Arial"/>
              <a:buAutoNum type="arabicPeriod" startAt="13"/>
            </a:pPr>
            <a:r>
              <a:rPr lang="nl-NL" sz="1800" dirty="0"/>
              <a:t>Onderhandse lening</a:t>
            </a:r>
          </a:p>
          <a:p>
            <a:pPr marL="447675" indent="-447675">
              <a:lnSpc>
                <a:spcPct val="150000"/>
              </a:lnSpc>
              <a:buFont typeface="Arial"/>
              <a:buAutoNum type="arabicPeriod" startAt="13"/>
            </a:pPr>
            <a:r>
              <a:rPr lang="nl-NL" sz="1800" dirty="0"/>
              <a:t>Rekening courant krediet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10"/>
            </a:pPr>
            <a:endParaRPr lang="nl-NL" sz="1800" dirty="0"/>
          </a:p>
        </p:txBody>
      </p:sp>
      <p:cxnSp>
        <p:nvCxnSpPr>
          <p:cNvPr id="7" name="Rechte verbindingslijn 5"/>
          <p:cNvCxnSpPr>
            <a:cxnSpLocks noChangeShapeType="1"/>
          </p:cNvCxnSpPr>
          <p:nvPr/>
        </p:nvCxnSpPr>
        <p:spPr bwMode="auto">
          <a:xfrm flipV="1">
            <a:off x="6377708" y="4520383"/>
            <a:ext cx="3199042" cy="0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Rechte verbindingslijn 6"/>
          <p:cNvCxnSpPr>
            <a:cxnSpLocks noChangeShapeType="1"/>
          </p:cNvCxnSpPr>
          <p:nvPr/>
        </p:nvCxnSpPr>
        <p:spPr bwMode="auto">
          <a:xfrm rot="5400000">
            <a:off x="6971275" y="5510427"/>
            <a:ext cx="1984626" cy="3"/>
          </a:xfrm>
          <a:prstGeom prst="line">
            <a:avLst/>
          </a:prstGeom>
          <a:noFill/>
          <a:ln w="12700" cmpd="sng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6273079" y="4186190"/>
            <a:ext cx="18149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400" b="0" dirty="0">
                <a:solidFill>
                  <a:srgbClr val="1B223F"/>
                </a:solidFill>
              </a:rPr>
              <a:t>Debet</a:t>
            </a: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8964789" y="4186190"/>
            <a:ext cx="91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NL" sz="1400" b="0" dirty="0">
                <a:solidFill>
                  <a:srgbClr val="1B223F"/>
                </a:solidFill>
              </a:rPr>
              <a:t>Credit</a:t>
            </a:r>
          </a:p>
        </p:txBody>
      </p:sp>
      <p:sp>
        <p:nvSpPr>
          <p:cNvPr id="11" name="Rechthoek 4"/>
          <p:cNvSpPr>
            <a:spLocks noChangeArrowheads="1"/>
          </p:cNvSpPr>
          <p:nvPr/>
        </p:nvSpPr>
        <p:spPr bwMode="auto">
          <a:xfrm>
            <a:off x="6452019" y="4604987"/>
            <a:ext cx="1423593" cy="360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r>
              <a:rPr lang="nl-NL" sz="1600" dirty="0">
                <a:solidFill>
                  <a:srgbClr val="FFFFFF"/>
                </a:solidFill>
                <a:latin typeface="Arial"/>
              </a:rPr>
              <a:t>VA</a:t>
            </a:r>
          </a:p>
        </p:txBody>
      </p:sp>
      <p:sp>
        <p:nvSpPr>
          <p:cNvPr id="12" name="Rechthoek 4"/>
          <p:cNvSpPr>
            <a:spLocks noChangeArrowheads="1"/>
          </p:cNvSpPr>
          <p:nvPr/>
        </p:nvSpPr>
        <p:spPr bwMode="auto">
          <a:xfrm>
            <a:off x="6452024" y="5308379"/>
            <a:ext cx="1423593" cy="360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VLA</a:t>
            </a:r>
          </a:p>
        </p:txBody>
      </p:sp>
      <p:sp>
        <p:nvSpPr>
          <p:cNvPr id="13" name="Rechthoek 4"/>
          <p:cNvSpPr>
            <a:spLocks noChangeArrowheads="1"/>
          </p:cNvSpPr>
          <p:nvPr/>
        </p:nvSpPr>
        <p:spPr bwMode="auto">
          <a:xfrm>
            <a:off x="6460714" y="6001850"/>
            <a:ext cx="1423593" cy="360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LA</a:t>
            </a:r>
          </a:p>
        </p:txBody>
      </p:sp>
      <p:sp>
        <p:nvSpPr>
          <p:cNvPr id="14" name="Rechthoek 4"/>
          <p:cNvSpPr>
            <a:spLocks noChangeArrowheads="1"/>
          </p:cNvSpPr>
          <p:nvPr/>
        </p:nvSpPr>
        <p:spPr bwMode="auto">
          <a:xfrm>
            <a:off x="8077201" y="4604987"/>
            <a:ext cx="142359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EV</a:t>
            </a:r>
          </a:p>
        </p:txBody>
      </p:sp>
      <p:sp>
        <p:nvSpPr>
          <p:cNvPr id="15" name="Rechthoek 4"/>
          <p:cNvSpPr>
            <a:spLocks noChangeArrowheads="1"/>
          </p:cNvSpPr>
          <p:nvPr/>
        </p:nvSpPr>
        <p:spPr bwMode="auto">
          <a:xfrm>
            <a:off x="8077201" y="5307621"/>
            <a:ext cx="142359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LVV</a:t>
            </a:r>
          </a:p>
        </p:txBody>
      </p:sp>
      <p:sp>
        <p:nvSpPr>
          <p:cNvPr id="16" name="Rechthoek 4"/>
          <p:cNvSpPr>
            <a:spLocks noChangeArrowheads="1"/>
          </p:cNvSpPr>
          <p:nvPr/>
        </p:nvSpPr>
        <p:spPr bwMode="auto">
          <a:xfrm>
            <a:off x="8077201" y="6024618"/>
            <a:ext cx="1423593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0000" tIns="46800" rIns="90000" bIns="46800" anchor="ctr" anchorCtr="1"/>
          <a:lstStyle/>
          <a:p>
            <a:pPr algn="ctr"/>
            <a:r>
              <a:rPr lang="nl-NL" sz="1600" dirty="0">
                <a:solidFill>
                  <a:srgbClr val="FFFFFF"/>
                </a:solidFill>
                <a:latin typeface="Arial"/>
              </a:rPr>
              <a:t>KVV</a:t>
            </a:r>
          </a:p>
        </p:txBody>
      </p:sp>
      <p:sp>
        <p:nvSpPr>
          <p:cNvPr id="17" name="Tekstvak 9"/>
          <p:cNvSpPr txBox="1">
            <a:spLocks noChangeArrowheads="1"/>
          </p:cNvSpPr>
          <p:nvPr/>
        </p:nvSpPr>
        <p:spPr bwMode="auto">
          <a:xfrm>
            <a:off x="7399326" y="4197830"/>
            <a:ext cx="11285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NL" sz="1400" b="0" dirty="0">
                <a:solidFill>
                  <a:srgbClr val="1B223F"/>
                </a:solidFill>
              </a:rPr>
              <a:t>31 dec</a:t>
            </a:r>
          </a:p>
        </p:txBody>
      </p:sp>
    </p:spTree>
    <p:extLst>
      <p:ext uri="{BB962C8B-B14F-4D97-AF65-F5344CB8AC3E}">
        <p14:creationId xmlns:p14="http://schemas.microsoft.com/office/powerpoint/2010/main" val="15128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618824"/>
              </p:ext>
            </p:extLst>
          </p:nvPr>
        </p:nvGraphicFramePr>
        <p:xfrm>
          <a:off x="119336" y="116629"/>
          <a:ext cx="11953326" cy="649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3778209218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3429373156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993031369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723344295"/>
                    </a:ext>
                  </a:extLst>
                </a:gridCol>
                <a:gridCol w="1468964">
                  <a:extLst>
                    <a:ext uri="{9D8B030D-6E8A-4147-A177-3AD203B41FA5}">
                      <a16:colId xmlns:a16="http://schemas.microsoft.com/office/drawing/2014/main" val="216797718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77124864"/>
                    </a:ext>
                  </a:extLst>
                </a:gridCol>
                <a:gridCol w="1296142">
                  <a:extLst>
                    <a:ext uri="{9D8B030D-6E8A-4147-A177-3AD203B41FA5}">
                      <a16:colId xmlns:a16="http://schemas.microsoft.com/office/drawing/2014/main" val="2294044457"/>
                    </a:ext>
                  </a:extLst>
                </a:gridCol>
              </a:tblGrid>
              <a:tr h="883301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Alleen</a:t>
                      </a:r>
                      <a:r>
                        <a:rPr lang="nl-NL" sz="2400" baseline="0" dirty="0" smtClean="0"/>
                        <a:t> kosten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Alleen uitgaven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Kosten én uitgaven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Wel op </a:t>
                      </a:r>
                      <a:r>
                        <a:rPr lang="nl-NL" sz="2400" dirty="0" err="1" smtClean="0"/>
                        <a:t>res.rek</a:t>
                      </a:r>
                      <a:r>
                        <a:rPr lang="nl-NL" sz="2400" dirty="0" smtClean="0"/>
                        <a:t>.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Wel op </a:t>
                      </a:r>
                      <a:r>
                        <a:rPr lang="nl-NL" sz="2400" dirty="0" err="1" smtClean="0"/>
                        <a:t>liq.begr</a:t>
                      </a:r>
                      <a:r>
                        <a:rPr lang="nl-NL" sz="2400" dirty="0" smtClean="0"/>
                        <a:t>.</a:t>
                      </a:r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396287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Betaling</a:t>
                      </a:r>
                      <a:r>
                        <a:rPr lang="nl-NL" sz="2400" baseline="0" dirty="0" smtClean="0"/>
                        <a:t> maandelijks servicekosten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188"/>
                  </a:ext>
                </a:extLst>
              </a:tr>
              <a:tr h="81733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2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Aanschaf / betaling kantoorinventaris.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248920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3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Afschrijvingskosten inventaris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90586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4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Betaling</a:t>
                      </a:r>
                      <a:r>
                        <a:rPr lang="nl-NL" sz="2400" baseline="0" dirty="0" smtClean="0"/>
                        <a:t> jaarpremie verzekering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60661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5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Inkopen van voorraad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588288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6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Betaling</a:t>
                      </a:r>
                      <a:r>
                        <a:rPr lang="nl-NL" sz="2400" baseline="0" dirty="0" smtClean="0"/>
                        <a:t> crediteuren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504916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7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Inkoopwaarde van de verkopen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70891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8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Af te dragen BTW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16251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9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Winstbelasting</a:t>
                      </a:r>
                      <a:r>
                        <a:rPr lang="nl-NL" sz="2400" baseline="0" dirty="0" smtClean="0"/>
                        <a:t> (VPB)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669850"/>
                  </a:ext>
                </a:extLst>
              </a:tr>
              <a:tr h="531615"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10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 smtClean="0"/>
                        <a:t>Privé</a:t>
                      </a:r>
                      <a:r>
                        <a:rPr lang="nl-NL" sz="2400" baseline="0" dirty="0" smtClean="0"/>
                        <a:t> opnamen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014190"/>
                  </a:ext>
                </a:extLst>
              </a:tr>
            </a:tbl>
          </a:graphicData>
        </a:graphic>
      </p:graphicFrame>
      <p:sp>
        <p:nvSpPr>
          <p:cNvPr id="3" name="Vermenigvuldigen 2"/>
          <p:cNvSpPr/>
          <p:nvPr/>
        </p:nvSpPr>
        <p:spPr>
          <a:xfrm>
            <a:off x="8400256" y="1052736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ermenigvuldigen 3"/>
          <p:cNvSpPr/>
          <p:nvPr/>
        </p:nvSpPr>
        <p:spPr>
          <a:xfrm>
            <a:off x="9840416" y="1052736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ermenigvuldigen 4"/>
          <p:cNvSpPr/>
          <p:nvPr/>
        </p:nvSpPr>
        <p:spPr>
          <a:xfrm>
            <a:off x="11136560" y="1052433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ermenigvuldigen 5"/>
          <p:cNvSpPr/>
          <p:nvPr/>
        </p:nvSpPr>
        <p:spPr>
          <a:xfrm>
            <a:off x="7032104" y="1732553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Vermenigvuldigen 7"/>
          <p:cNvSpPr/>
          <p:nvPr/>
        </p:nvSpPr>
        <p:spPr>
          <a:xfrm>
            <a:off x="11136560" y="1772513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ermenigvuldigen 8"/>
          <p:cNvSpPr/>
          <p:nvPr/>
        </p:nvSpPr>
        <p:spPr>
          <a:xfrm>
            <a:off x="5663952" y="2409471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ermenigvuldigen 9"/>
          <p:cNvSpPr/>
          <p:nvPr/>
        </p:nvSpPr>
        <p:spPr>
          <a:xfrm>
            <a:off x="9840416" y="2409774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Vermenigvuldigen 11"/>
          <p:cNvSpPr/>
          <p:nvPr/>
        </p:nvSpPr>
        <p:spPr>
          <a:xfrm>
            <a:off x="7032104" y="2948700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ermenigvuldigen 13"/>
          <p:cNvSpPr/>
          <p:nvPr/>
        </p:nvSpPr>
        <p:spPr>
          <a:xfrm>
            <a:off x="11136560" y="2934780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ermenigvuldigen 14"/>
          <p:cNvSpPr/>
          <p:nvPr/>
        </p:nvSpPr>
        <p:spPr>
          <a:xfrm>
            <a:off x="7032104" y="3510238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ermenigvuldigen 16"/>
          <p:cNvSpPr/>
          <p:nvPr/>
        </p:nvSpPr>
        <p:spPr>
          <a:xfrm>
            <a:off x="11136560" y="3510238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ermenigvuldigen 17"/>
          <p:cNvSpPr/>
          <p:nvPr/>
        </p:nvSpPr>
        <p:spPr>
          <a:xfrm>
            <a:off x="7032104" y="3957458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ermenigvuldigen 19"/>
          <p:cNvSpPr/>
          <p:nvPr/>
        </p:nvSpPr>
        <p:spPr>
          <a:xfrm>
            <a:off x="11136560" y="3957458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Vermenigvuldigen 20"/>
          <p:cNvSpPr/>
          <p:nvPr/>
        </p:nvSpPr>
        <p:spPr>
          <a:xfrm>
            <a:off x="5663952" y="4514513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Vermenigvuldigen 21"/>
          <p:cNvSpPr/>
          <p:nvPr/>
        </p:nvSpPr>
        <p:spPr>
          <a:xfrm>
            <a:off x="9840416" y="4509120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Vermenigvuldigen 23"/>
          <p:cNvSpPr/>
          <p:nvPr/>
        </p:nvSpPr>
        <p:spPr>
          <a:xfrm>
            <a:off x="7032104" y="5055885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Vermenigvuldigen 25"/>
          <p:cNvSpPr/>
          <p:nvPr/>
        </p:nvSpPr>
        <p:spPr>
          <a:xfrm>
            <a:off x="11137046" y="5055885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Vermenigvuldigen 26"/>
          <p:cNvSpPr/>
          <p:nvPr/>
        </p:nvSpPr>
        <p:spPr>
          <a:xfrm>
            <a:off x="7032104" y="5615631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Vermenigvuldigen 28"/>
          <p:cNvSpPr/>
          <p:nvPr/>
        </p:nvSpPr>
        <p:spPr>
          <a:xfrm>
            <a:off x="11136560" y="5557515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Vermenigvuldigen 29"/>
          <p:cNvSpPr/>
          <p:nvPr/>
        </p:nvSpPr>
        <p:spPr>
          <a:xfrm>
            <a:off x="7032104" y="6135513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Vermenigvuldigen 31"/>
          <p:cNvSpPr/>
          <p:nvPr/>
        </p:nvSpPr>
        <p:spPr>
          <a:xfrm>
            <a:off x="11136560" y="6102915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Aangepast 5">
      <a:dk1>
        <a:srgbClr val="1B223F"/>
      </a:dk1>
      <a:lt1>
        <a:srgbClr val="FFFFFF"/>
      </a:lt1>
      <a:dk2>
        <a:srgbClr val="CD4B89"/>
      </a:dk2>
      <a:lt2>
        <a:srgbClr val="316DAC"/>
      </a:lt2>
      <a:accent1>
        <a:srgbClr val="2781E5"/>
      </a:accent1>
      <a:accent2>
        <a:srgbClr val="4CD4A5"/>
      </a:accent2>
      <a:accent3>
        <a:srgbClr val="3FAB84"/>
      </a:accent3>
      <a:accent4>
        <a:srgbClr val="358969"/>
      </a:accent4>
      <a:accent5>
        <a:srgbClr val="29654C"/>
      </a:accent5>
      <a:accent6>
        <a:srgbClr val="1F4A37"/>
      </a:accent6>
      <a:hlink>
        <a:srgbClr val="1B223F"/>
      </a:hlink>
      <a:folHlink>
        <a:srgbClr val="1F435E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37ED10-B11E-44BD-8276-00446083F7AC}">
  <ds:schemaRefs>
    <ds:schemaRef ds:uri="http://purl.org/dc/elements/1.1/"/>
    <ds:schemaRef ds:uri="http://schemas.microsoft.com/office/2006/metadata/properties"/>
    <ds:schemaRef ds:uri="c76c6cae-abb4-4a06-bc8f-18f813001c24"/>
    <ds:schemaRef ds:uri="37a32fcf-6030-4bba-9360-2912b9a14f06"/>
    <ds:schemaRef ds:uri="http://purl.org/dc/terms/"/>
    <ds:schemaRef ds:uri="d26e5506-11bb-4226-8e79-b11ca7fbb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FD104A-2A4E-442A-AF4C-1A49D188E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19167-28B7-4E5E-A819-12B4AEA6F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c6cae-abb4-4a06-bc8f-18f813001c24"/>
    <ds:schemaRef ds:uri="37a32fcf-6030-4bba-9360-2912b9a14f06"/>
    <ds:schemaRef ds:uri="d26e5506-11bb-4226-8e79-b11ca7fbba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5050</TotalTime>
  <Words>1184</Words>
  <Application>Microsoft Office PowerPoint</Application>
  <PresentationFormat>Breedbeeld</PresentationFormat>
  <Paragraphs>751</Paragraphs>
  <Slides>36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Mangal</vt:lpstr>
      <vt:lpstr>Kantoorthema</vt:lpstr>
      <vt:lpstr>Office-thema</vt:lpstr>
      <vt:lpstr>PowerPoint-presentatie</vt:lpstr>
      <vt:lpstr>PowerPoint-presentatie</vt:lpstr>
      <vt:lpstr>PowerPoint-presentatie</vt:lpstr>
      <vt:lpstr>DE BALANS  Een overzicht van bezittingen, schulden en eigen vermogen</vt:lpstr>
      <vt:lpstr>DRIE SOORTEN BEZITTINGEN Of: activa</vt:lpstr>
      <vt:lpstr>VLOTTENDE ACTIVA Extra aandacht voor deze moeilijke(re) categorie</vt:lpstr>
      <vt:lpstr>OPDRACHT Zet de balansposten op de juiste plek</vt:lpstr>
      <vt:lpstr>OPDRACHT Zet de balansposten op de juiste plek</vt:lpstr>
      <vt:lpstr>PowerPoint-presentatie</vt:lpstr>
      <vt:lpstr>VAN BEGINBALANS NAAR EINDBALANS Via ontvangsten/uitgaven en opbrengsten/kosten</vt:lpstr>
      <vt:lpstr>DE RESULTATENBEGROTING Overzicht van alle verwachte opbrengsten en kosten in een periode</vt:lpstr>
      <vt:lpstr>DE LIQUIDITEITSBEGROTING Overzicht van alle verwachte ontvangsten en uitgaven in een periode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OVERLOPENDE POSTEN OP DE EINDBALANS Belangrijke verbanden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Lesbrief</dc:title>
  <dc:creator>Hans</dc:creator>
  <cp:lastModifiedBy>Ruiter, J.P. de (RtH)</cp:lastModifiedBy>
  <cp:revision>230</cp:revision>
  <dcterms:created xsi:type="dcterms:W3CDTF">2011-04-09T08:48:47Z</dcterms:created>
  <dcterms:modified xsi:type="dcterms:W3CDTF">2019-12-13T14:36:22Z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